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701" r:id="rId6"/>
  </p:sldMasterIdLst>
  <p:notesMasterIdLst>
    <p:notesMasterId r:id="rId41"/>
  </p:notesMasterIdLst>
  <p:sldIdLst>
    <p:sldId id="877" r:id="rId7"/>
    <p:sldId id="2147483548" r:id="rId8"/>
    <p:sldId id="2147483567" r:id="rId9"/>
    <p:sldId id="2147483559" r:id="rId10"/>
    <p:sldId id="2147483525" r:id="rId11"/>
    <p:sldId id="2147483551" r:id="rId12"/>
    <p:sldId id="2147483488" r:id="rId13"/>
    <p:sldId id="257" r:id="rId14"/>
    <p:sldId id="2147483485" r:id="rId15"/>
    <p:sldId id="2147483550" r:id="rId16"/>
    <p:sldId id="2147483549" r:id="rId17"/>
    <p:sldId id="2147483542" r:id="rId18"/>
    <p:sldId id="2147483543" r:id="rId19"/>
    <p:sldId id="2147483539" r:id="rId20"/>
    <p:sldId id="2147483505" r:id="rId21"/>
    <p:sldId id="2147483506" r:id="rId22"/>
    <p:sldId id="258" r:id="rId23"/>
    <p:sldId id="2147483568" r:id="rId24"/>
    <p:sldId id="2147483642" r:id="rId25"/>
    <p:sldId id="2147483643" r:id="rId26"/>
    <p:sldId id="2147483644" r:id="rId27"/>
    <p:sldId id="2147483533" r:id="rId28"/>
    <p:sldId id="2147483645" r:id="rId29"/>
    <p:sldId id="2147483546" r:id="rId30"/>
    <p:sldId id="2147483646" r:id="rId31"/>
    <p:sldId id="2147483647" r:id="rId32"/>
    <p:sldId id="2147483536" r:id="rId33"/>
    <p:sldId id="256" r:id="rId34"/>
    <p:sldId id="2147483528" r:id="rId35"/>
    <p:sldId id="260" r:id="rId36"/>
    <p:sldId id="2147375791" r:id="rId37"/>
    <p:sldId id="2147483634" r:id="rId38"/>
    <p:sldId id="2147483554" r:id="rId39"/>
    <p:sldId id="25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6ED89F-EBD7-4EB3-99FC-8C46336CBD80}">
          <p14:sldIdLst>
            <p14:sldId id="877"/>
            <p14:sldId id="2147483548"/>
            <p14:sldId id="2147483567"/>
            <p14:sldId id="2147483559"/>
            <p14:sldId id="2147483525"/>
            <p14:sldId id="2147483551"/>
            <p14:sldId id="2147483488"/>
            <p14:sldId id="257"/>
            <p14:sldId id="2147483485"/>
            <p14:sldId id="2147483550"/>
            <p14:sldId id="2147483549"/>
            <p14:sldId id="2147483542"/>
            <p14:sldId id="2147483543"/>
            <p14:sldId id="2147483539"/>
            <p14:sldId id="2147483505"/>
            <p14:sldId id="2147483506"/>
            <p14:sldId id="258"/>
            <p14:sldId id="2147483568"/>
            <p14:sldId id="2147483642"/>
            <p14:sldId id="2147483643"/>
            <p14:sldId id="2147483644"/>
            <p14:sldId id="2147483533"/>
            <p14:sldId id="2147483645"/>
            <p14:sldId id="2147483546"/>
            <p14:sldId id="2147483646"/>
            <p14:sldId id="2147483647"/>
            <p14:sldId id="2147483536"/>
            <p14:sldId id="256"/>
            <p14:sldId id="2147483528"/>
            <p14:sldId id="260"/>
            <p14:sldId id="2147375791"/>
            <p14:sldId id="2147483634"/>
            <p14:sldId id="2147483554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C3A2602-FD36-74AB-4EAA-FEDD6343CF7B}" name="Gupta, Soumya" initials="SG" userId="S::soumya.e.gupta@accenture.com::321259b9-d6da-4fed-9d74-e882ed7e1862" providerId="AD"/>
  <p188:author id="{D07CD0B0-687E-878A-CD06-D33BDB73DFF5}" name="Sipics, Michelle" initials="SM" userId="S::michelle.sipics@accenture.com::2459b951-dcc8-43a2-b23a-78c57401f21c" providerId="AD"/>
  <p188:author id="{96F2D2B3-B960-375D-FDD0-3040F7CFD909}" name="Kaul, Riddhi" initials="" userId="S::riddhi.kaul@accenture.com::569472d8-2928-412e-a5eb-43fbd8c3bd8c" providerId="AD"/>
  <p188:author id="{B656A0CB-1A76-D8C3-54F5-DD2F91855028}" name="Reddy, Srinivas" initials="SR" userId="S::srinivas.c.reddy@accenture.com::7938542c-f8f6-4c9c-ac5b-cfdebc0a7baf" providerId="AD"/>
  <p188:author id="{00B0DFFB-622C-C5D8-6DB5-2F1BD324046D}" name="Raja, Hrisheek" initials="HR" userId="S::hrisheek.raja@accenture.com::747985d9-67ad-4bc9-9659-3afacbb6605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F476B2"/>
    <a:srgbClr val="7500C0"/>
    <a:srgbClr val="E6E6DC"/>
    <a:srgbClr val="0C0C16"/>
    <a:srgbClr val="7F3DF6"/>
    <a:srgbClr val="987AFA"/>
    <a:srgbClr val="F6E6FE"/>
    <a:srgbClr val="000000"/>
    <a:srgbClr val="EDC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0FC5F-1010-41BA-BF00-071C3D391E85}" v="48" dt="2026-05-26T15:47:38.062"/>
    <p1510:client id="{44F149AE-83CC-42C5-AC76-7D0B86FAED4C}" v="2" dt="2026-05-26T19:47:50.8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41" autoAdjust="0"/>
  </p:normalViewPr>
  <p:slideViewPr>
    <p:cSldViewPr snapToGrid="0">
      <p:cViewPr varScale="1">
        <p:scale>
          <a:sx n="105" d="100"/>
          <a:sy n="105" d="100"/>
        </p:scale>
        <p:origin x="79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microsoft.com/office/2015/10/relationships/revisionInfo" Target="revisionInfo.xml"/><Relationship Id="rId20" Type="http://schemas.openxmlformats.org/officeDocument/2006/relationships/slide" Target="slides/slide14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98457-437A-4D29-8583-AADF1A0DDB1A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5EC9D-0890-44EF-AEBE-D57D6CF7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88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0800" y="274638"/>
            <a:ext cx="4733925" cy="266223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605702-A42C-FD4D-ACB9-D617A8D9D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56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9E015-0252-92AE-5EB8-F08A0E286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2F145F-F6F3-09B8-1B94-1D3FE7C408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85260B-A7C0-18FC-054F-BD8DDAE0B8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0AE08-9D69-C567-F76A-DF14BA46F7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F8A24-D186-4B67-A699-DFA18B825E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832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7AADE-9EC9-5FD4-1303-C76817656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B71069-C19F-636D-4CFA-E82E2C7BE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AA781C-2A08-2516-6CDD-BD100E5F6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3BFD4-10B4-CBCF-2FE0-F272804ABA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6C77B-A9F4-4035-8651-47065C4BAEDC}" type="slidenum">
              <a:rPr kumimoji="0" lang="en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451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5EC9D-0890-44EF-AEBE-D57D6CF78F7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87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1E99F-86A4-C664-87FE-7F8702518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28D568-8A7B-D78F-2843-2D036BEC9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E3F4A1-8F72-44EC-4677-113F9323D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83967-2001-2B5C-9B9B-84A01D5B44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F8A24-D186-4B67-A699-DFA18B825E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701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5864D-5BFC-6C26-8301-565F58612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2051D9-6AC2-182F-AD1C-F266BE889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8CE0A9-BF36-304D-F34A-53FCAED6D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87431-AB53-1306-9061-46D50CEBB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F8A24-D186-4B67-A699-DFA18B825E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156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6C77B-A9F4-4035-8651-47065C4BAEDC}" type="slidenum">
              <a:rPr kumimoji="0" lang="en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082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8292B-996F-8647-D11D-0EE09C377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FF3D1-5FEF-EC6A-F000-DF1A904EB5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D749EC-4FF2-99D3-5CF2-0125CA4E3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KGC = Knowledge graph conference</a:t>
            </a:r>
          </a:p>
          <a:p>
            <a:r>
              <a:rPr lang="en-US"/>
              <a:t>ISWC = International semantic web conference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111A5-41B0-4465-621B-FC02CB8D0E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2817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1E99F-86A4-C664-87FE-7F8702518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28D568-8A7B-D78F-2843-2D036BEC9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E3F4A1-8F72-44EC-4677-113F9323D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83967-2001-2B5C-9B9B-84A01D5B44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F8A24-D186-4B67-A699-DFA18B825E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7012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5864D-5BFC-6C26-8301-565F58612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2051D9-6AC2-182F-AD1C-F266BE889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8CE0A9-BF36-304D-F34A-53FCAED6D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87431-AB53-1306-9061-46D50CEBB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F8A24-D186-4B67-A699-DFA18B825E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156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6C77B-A9F4-4035-8651-47065C4BAEDC}" type="slidenum">
              <a:rPr kumimoji="0" lang="en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082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09FD6-5ACE-DBCE-5BE5-ABA545413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876687-79E6-26D9-3B8E-801B7FE10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C93350-3EA1-1144-654C-544E0B7EB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TAM (2026 – 30), pipeline (current), Current talent (existing – ambition based on demand, inclusive of industry)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MS - </a:t>
            </a: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Requested our top Anthropic-certified AI engineers to work along with </a:t>
            </a:r>
            <a:r>
              <a:rPr kumimoji="0" lang="en-US" sz="1200" b="0" i="1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Anthropic's</a:t>
            </a: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Applied AI team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Telstra - </a:t>
            </a:r>
            <a:r>
              <a:rPr lang="en-US" sz="1200" i="1">
                <a:solidFill>
                  <a:schemeClr val="bg1"/>
                </a:solidFill>
              </a:rPr>
              <a:t>Seeking dedicated specialist access in the Semantic Layer with Knowledge Graph domains, same as </a:t>
            </a:r>
            <a:r>
              <a:rPr lang="en-US" sz="1200" i="1" err="1">
                <a:solidFill>
                  <a:schemeClr val="bg1"/>
                </a:solidFill>
              </a:rPr>
              <a:t>quantas</a:t>
            </a:r>
            <a:endParaRPr lang="en-US" sz="1200" i="1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LS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67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Banking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CGRT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150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75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Chain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470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Agentic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</a:t>
            </a:r>
            <a:r>
              <a:rPr lang="en-US">
                <a:effectLst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>
                <a:solidFill>
                  <a:schemeClr val="bg1"/>
                </a:solidFill>
                <a:effectLst/>
              </a:rPr>
              <a:t>TOTAL 858</a:t>
            </a:r>
            <a:endParaRPr lang="en-US" sz="1200" i="1">
              <a:solidFill>
                <a:schemeClr val="bg1"/>
              </a:solidFill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576F8-5173-367A-7A85-06A837DCF2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5EC9D-0890-44EF-AEBE-D57D6CF78F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70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5F57C-66D8-304D-2FC3-6C1875F6C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B0A5B1-A66F-5AC0-51AC-25E0F26EA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69F650-97E4-DDD3-19AC-6B37F5477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Statements – Accele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F36C5-5526-066C-403A-B8B20BD134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038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EA639-190C-0F5A-24CF-0C68B2B02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C7A221-9E6D-A794-768E-B7B6B8E8C2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90376E-92AF-08C7-11CB-8E0D3AA11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DEA93-3C1C-24EC-DC56-A8F6586F22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6027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0800" y="274638"/>
            <a:ext cx="4733925" cy="2662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8B969-D251-6B42-A9B2-5E020010DC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284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123B0-5B5D-6A80-0FCC-358B23A06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023B78-DDAD-A719-511D-E5A9AC0AF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0800" y="274638"/>
            <a:ext cx="4733925" cy="26622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DD5339-6A06-CC7A-C7C4-176DFF6B06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E8758-3BD2-94CA-2AC9-9BEA8FC18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6E8A87-18DA-4CCE-A8C2-BDBC489258C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302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6EDA1-A155-C8BA-66AD-179517DCD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BB586-52F8-ADE0-AE99-DEE15B9FB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C8CC59-F7AA-F40B-5BA8-0423DCDA12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69663-F5E1-0D02-B630-175F1F15F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F8A24-D186-4B67-A699-DFA18B825E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8073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1E99F-86A4-C664-87FE-7F8702518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28D568-8A7B-D78F-2843-2D036BEC9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E3F4A1-8F72-44EC-4677-113F9323D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83967-2001-2B5C-9B9B-84A01D5B44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F8A24-D186-4B67-A699-DFA18B825E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701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5EC9D-0890-44EF-AEBE-D57D6CF78F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85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D2140-A92E-FA0E-9E41-7C84993DC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57D72-8109-0602-D59F-455B24DBF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D85089-C120-9C3D-0BFF-0171AADDE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Language check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9F0AA-1A9E-1AF2-1E97-ED11879507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55EC9D-0890-44EF-AEBE-D57D6CF78F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023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9F7E-A552-91C5-05CE-01872EBCB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200723-B3DE-2472-03F4-C39BB6AC9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4E9F85-426C-A692-02E0-7FC8E2125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7663E-D119-3712-FA64-61F652A12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5EC9D-0890-44EF-AEBE-D57D6CF78F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39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5EC9D-0890-44EF-AEBE-D57D6CF78F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39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89898-7B98-351C-6D8C-E57E5E50B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8CF99B-0FD0-0E00-43A3-4C1B259BB9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ED6D7-0964-6505-BCEC-089E4FDC3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AI for BI in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5E54B-015A-470A-18DB-9758302CFE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55EC9D-0890-44EF-AEBE-D57D6CF78F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008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94FBF-3B8E-4CC1-C28E-152946CEF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57E80E-DABD-B126-7196-2175CCBC4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05770D-7E8C-8348-ECF8-9526796363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kern="1200">
                <a:solidFill>
                  <a:srgbClr val="BE82FF"/>
                </a:solidFill>
                <a:latin typeface="+mn-lt"/>
                <a:ea typeface="+mn-ea"/>
                <a:cs typeface="+mn-cs"/>
              </a:rPr>
              <a:t>Accenture joins hands with </a:t>
            </a:r>
            <a:r>
              <a:rPr lang="en-US" sz="11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OpenAI, Anthropic </a:t>
            </a:r>
            <a:r>
              <a:rPr lang="en-US" sz="1100" b="1" kern="1200">
                <a:solidFill>
                  <a:srgbClr val="BE82FF"/>
                </a:solidFill>
                <a:latin typeface="+mn-lt"/>
                <a:ea typeface="+mn-ea"/>
                <a:cs typeface="+mn-cs"/>
              </a:rPr>
              <a:t>&amp; 5+ </a:t>
            </a:r>
            <a:r>
              <a:rPr lang="en-US" sz="1100" b="1" kern="1200" err="1">
                <a:solidFill>
                  <a:srgbClr val="BE82FF"/>
                </a:solidFill>
                <a:latin typeface="+mn-lt"/>
                <a:ea typeface="+mn-ea"/>
                <a:cs typeface="+mn-cs"/>
              </a:rPr>
              <a:t>hyperscalers</a:t>
            </a:r>
            <a:r>
              <a:rPr lang="en-US" sz="1100" b="1" kern="1200">
                <a:solidFill>
                  <a:srgbClr val="BE82FF"/>
                </a:solidFill>
                <a:latin typeface="+mn-lt"/>
                <a:ea typeface="+mn-ea"/>
                <a:cs typeface="+mn-cs"/>
              </a:rPr>
              <a:t> and AI-native startups</a:t>
            </a:r>
            <a:r>
              <a:rPr lang="en-US" sz="1600" b="1" kern="1200">
                <a:solidFill>
                  <a:srgbClr val="BE82FF"/>
                </a:solidFill>
                <a:latin typeface="+mn-lt"/>
                <a:ea typeface="+mn-ea"/>
                <a:cs typeface="+mn-cs"/>
              </a:rPr>
              <a:t> to co-build the enterprise AI stack</a:t>
            </a:r>
            <a:endParaRPr lang="en-IN" sz="1100" b="1" kern="1200">
              <a:solidFill>
                <a:srgbClr val="BE82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27EB8-0F0F-DCE4-B8B1-916464FEC9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F8A24-D186-4B67-A699-DFA18B825E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95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3E97F-16AE-9C37-8D29-6185DD283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FE86D-DF79-EFC4-BD03-A63AF7C83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8CD79-BF2A-8C86-BF9E-58593F9FF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1C5B1-CEA1-E4F6-05A8-8B9178B330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F8A24-D186-4B67-A699-DFA18B825E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007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AD9AED-9987-4CE9-B39D-B256B46200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93954"/>
          </a:xfrm>
        </p:spPr>
        <p:txBody>
          <a:bodyPr>
            <a:spAutoFit/>
          </a:bodyPr>
          <a:lstStyle>
            <a:lvl1pPr>
              <a:defRPr sz="32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ABA04C-33A2-614C-1C06-9F8742A3602C}"/>
              </a:ext>
            </a:extLst>
          </p:cNvPr>
          <p:cNvSpPr txBox="1"/>
          <p:nvPr userDrawn="1"/>
        </p:nvSpPr>
        <p:spPr>
          <a:xfrm>
            <a:off x="8317890" y="6482079"/>
            <a:ext cx="3112110" cy="20320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alpha val="75000"/>
                  </a:schemeClr>
                </a:solidFill>
              </a:rPr>
              <a:t>Copyright © 2026 Accenture. All rights reserved.</a:t>
            </a:r>
            <a:endParaRPr lang="en-US" noProof="0">
              <a:solidFill>
                <a:schemeClr val="bg1">
                  <a:alpha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44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86957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Arial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Place agenda summary here in GT Sectra Fine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/>
          <a:p>
            <a:r>
              <a:rPr lang="en-GB"/>
              <a:t>Agenda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5891529" cy="485340"/>
          </a:xfrm>
        </p:spPr>
        <p:txBody>
          <a:bodyPr anchor="ctr"/>
          <a:lstStyle>
            <a:lvl1pPr>
              <a:spcAft>
                <a:spcPts val="0"/>
              </a:spcAft>
              <a:defRPr sz="1600"/>
            </a:lvl1pPr>
          </a:lstStyle>
          <a:p>
            <a:pPr lvl="0"/>
            <a:r>
              <a:rPr lang="en-GB"/>
              <a:t>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2110192"/>
            <a:ext cx="5891529" cy="485340"/>
          </a:xfrm>
        </p:spPr>
        <p:txBody>
          <a:bodyPr anchor="ctr"/>
          <a:lstStyle>
            <a:lvl1pPr>
              <a:spcAft>
                <a:spcPts val="0"/>
              </a:spcAft>
              <a:defRPr sz="1600"/>
            </a:lvl1pPr>
          </a:lstStyle>
          <a:p>
            <a:pPr lvl="0"/>
            <a:r>
              <a:rPr lang="en-GB"/>
              <a:t>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848784"/>
            <a:ext cx="5891529" cy="485340"/>
          </a:xfrm>
        </p:spPr>
        <p:txBody>
          <a:bodyPr anchor="ctr"/>
          <a:lstStyle>
            <a:lvl1pPr>
              <a:spcAft>
                <a:spcPts val="0"/>
              </a:spcAft>
              <a:defRPr sz="1600"/>
            </a:lvl1pPr>
          </a:lstStyle>
          <a:p>
            <a:pPr lvl="0"/>
            <a:r>
              <a:rPr lang="en-GB"/>
              <a:t>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587376"/>
            <a:ext cx="5891529" cy="485340"/>
          </a:xfrm>
        </p:spPr>
        <p:txBody>
          <a:bodyPr anchor="ctr"/>
          <a:lstStyle>
            <a:lvl1pPr>
              <a:spcAft>
                <a:spcPts val="0"/>
              </a:spcAft>
              <a:defRPr sz="1600"/>
            </a:lvl1pPr>
          </a:lstStyle>
          <a:p>
            <a:pPr lvl="0"/>
            <a:r>
              <a:rPr lang="en-GB"/>
              <a:t>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4325968"/>
            <a:ext cx="5891529" cy="485340"/>
          </a:xfrm>
        </p:spPr>
        <p:txBody>
          <a:bodyPr anchor="ctr"/>
          <a:lstStyle>
            <a:lvl1pPr>
              <a:spcAft>
                <a:spcPts val="0"/>
              </a:spcAft>
              <a:defRPr sz="1600"/>
            </a:lvl1pPr>
          </a:lstStyle>
          <a:p>
            <a:pPr lvl="0"/>
            <a:r>
              <a:rPr lang="en-GB"/>
              <a:t>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5064560"/>
            <a:ext cx="5891529" cy="485340"/>
          </a:xfrm>
        </p:spPr>
        <p:txBody>
          <a:bodyPr anchor="ctr"/>
          <a:lstStyle>
            <a:lvl1pPr>
              <a:spcAft>
                <a:spcPts val="0"/>
              </a:spcAft>
              <a:defRPr sz="1600"/>
            </a:lvl1pPr>
          </a:lstStyle>
          <a:p>
            <a:pPr lvl="0"/>
            <a:r>
              <a:rPr lang="en-GB"/>
              <a:t>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211019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84878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58737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43259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506456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>
            <a:cxnSpLocks/>
          </p:cNvCxnSpPr>
          <p:nvPr userDrawn="1"/>
        </p:nvCxnSpPr>
        <p:spPr>
          <a:xfrm>
            <a:off x="4045241" y="1371600"/>
            <a:ext cx="0" cy="41783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064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93954"/>
          </a:xfrm>
        </p:spPr>
        <p:txBody>
          <a:bodyPr>
            <a:spAutoFit/>
          </a:bodyPr>
          <a:lstStyle>
            <a:lvl1pPr>
              <a:defRPr sz="32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205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93954"/>
          </a:xfrm>
        </p:spPr>
        <p:txBody>
          <a:bodyPr>
            <a:spAutoFit/>
          </a:bodyPr>
          <a:lstStyle>
            <a:lvl1pPr>
              <a:defRPr sz="32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BBC9C9-6C90-45DE-A4D9-C7A0E12802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384300"/>
            <a:ext cx="5527623" cy="276999"/>
          </a:xfrm>
        </p:spPr>
        <p:txBody>
          <a:bodyPr lIns="0" tIns="0" rIns="0" bIns="0">
            <a:noAutofit/>
          </a:bodyPr>
          <a:lstStyle>
            <a:lvl1pPr>
              <a:defRPr sz="1800"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E1584BD-5710-462B-97E5-8AFA48A323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3377" y="1384300"/>
            <a:ext cx="5527623" cy="276999"/>
          </a:xfrm>
        </p:spPr>
        <p:txBody>
          <a:bodyPr lIns="0" tIns="0" rIns="0" bIns="0">
            <a:noAutofit/>
          </a:bodyPr>
          <a:lstStyle>
            <a:lvl1pPr>
              <a:defRPr sz="1800"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5155F3D-3DBF-4B79-A6E0-56A92BFE6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1819275"/>
            <a:ext cx="5527623" cy="4276725"/>
          </a:xfrm>
        </p:spPr>
        <p:txBody>
          <a:bodyPr/>
          <a:lstStyle>
            <a:lvl1pPr>
              <a:spcAft>
                <a:spcPts val="600"/>
              </a:spcAft>
              <a:defRPr sz="1600"/>
            </a:lvl1pPr>
            <a:lvl2pPr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E0A24E5-0064-457B-8D0A-DB384B02F3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3377" y="1819275"/>
            <a:ext cx="5527623" cy="4276725"/>
          </a:xfrm>
        </p:spPr>
        <p:txBody>
          <a:bodyPr/>
          <a:lstStyle>
            <a:lvl1pPr>
              <a:spcAft>
                <a:spcPts val="600"/>
              </a:spcAft>
              <a:defRPr sz="1600"/>
            </a:lvl1pPr>
            <a:lvl2pPr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3156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93954"/>
          </a:xfrm>
        </p:spPr>
        <p:txBody>
          <a:bodyPr>
            <a:spAutoFit/>
          </a:bodyPr>
          <a:lstStyle>
            <a:lvl1pPr>
              <a:defRPr sz="32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BBC9C9-6C90-45DE-A4D9-C7A0E12802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384300"/>
            <a:ext cx="3611537" cy="276999"/>
          </a:xfrm>
        </p:spPr>
        <p:txBody>
          <a:bodyPr lIns="0" tIns="0" rIns="0" bIns="0">
            <a:noAutofit/>
          </a:bodyPr>
          <a:lstStyle>
            <a:lvl1pPr>
              <a:defRPr sz="1800"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E1584BD-5710-462B-97E5-8AFA48A323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90232" y="1384300"/>
            <a:ext cx="3611537" cy="276999"/>
          </a:xfrm>
        </p:spPr>
        <p:txBody>
          <a:bodyPr lIns="0" tIns="0" rIns="0" bIns="0">
            <a:noAutofit/>
          </a:bodyPr>
          <a:lstStyle>
            <a:lvl1pPr>
              <a:defRPr sz="1800"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5155F3D-3DBF-4B79-A6E0-56A92BFE6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1819275"/>
            <a:ext cx="3611537" cy="4276725"/>
          </a:xfrm>
        </p:spPr>
        <p:txBody>
          <a:bodyPr/>
          <a:lstStyle>
            <a:lvl1pPr>
              <a:spcAft>
                <a:spcPts val="600"/>
              </a:spcAft>
              <a:defRPr sz="1600"/>
            </a:lvl1pPr>
            <a:lvl2pPr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E0A24E5-0064-457B-8D0A-DB384B02F3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0232" y="1819275"/>
            <a:ext cx="3611537" cy="4276725"/>
          </a:xfrm>
        </p:spPr>
        <p:txBody>
          <a:bodyPr/>
          <a:lstStyle>
            <a:lvl1pPr>
              <a:spcAft>
                <a:spcPts val="600"/>
              </a:spcAft>
              <a:defRPr sz="1600"/>
            </a:lvl1pPr>
            <a:lvl2pPr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BCEFC26-9512-4483-A838-6D7651DEAC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463" y="1384300"/>
            <a:ext cx="3611537" cy="276999"/>
          </a:xfrm>
        </p:spPr>
        <p:txBody>
          <a:bodyPr lIns="0" tIns="0" rIns="0" bIns="0">
            <a:noAutofit/>
          </a:bodyPr>
          <a:lstStyle>
            <a:lvl1pPr>
              <a:defRPr sz="1800"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51C7484-A7EF-45AA-BA3C-7150B35823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9463" y="1819275"/>
            <a:ext cx="3611537" cy="4276725"/>
          </a:xfrm>
        </p:spPr>
        <p:txBody>
          <a:bodyPr/>
          <a:lstStyle>
            <a:lvl1pPr>
              <a:spcAft>
                <a:spcPts val="600"/>
              </a:spcAft>
              <a:defRPr sz="1600"/>
            </a:lvl1pPr>
            <a:lvl2pPr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8466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AD9AED-9987-4CE9-B39D-B256B46200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93954"/>
          </a:xfrm>
        </p:spPr>
        <p:txBody>
          <a:bodyPr>
            <a:spAutoFit/>
          </a:bodyPr>
          <a:lstStyle>
            <a:lvl1pPr>
              <a:defRPr sz="32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60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07B73E5-ADB7-48C9-A59F-4AD0C77F29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3329" y="1041994"/>
            <a:ext cx="1386038" cy="1386038"/>
          </a:xfrm>
          <a:custGeom>
            <a:avLst/>
            <a:gdLst>
              <a:gd name="connsiteX0" fmla="*/ 693019 w 1386038"/>
              <a:gd name="connsiteY0" fmla="*/ 0 h 1386038"/>
              <a:gd name="connsiteX1" fmla="*/ 1386038 w 1386038"/>
              <a:gd name="connsiteY1" fmla="*/ 693019 h 1386038"/>
              <a:gd name="connsiteX2" fmla="*/ 693019 w 1386038"/>
              <a:gd name="connsiteY2" fmla="*/ 1386038 h 1386038"/>
              <a:gd name="connsiteX3" fmla="*/ 0 w 1386038"/>
              <a:gd name="connsiteY3" fmla="*/ 693019 h 1386038"/>
              <a:gd name="connsiteX4" fmla="*/ 693019 w 1386038"/>
              <a:gd name="connsiteY4" fmla="*/ 0 h 138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6038" h="1386038">
                <a:moveTo>
                  <a:pt x="693019" y="0"/>
                </a:moveTo>
                <a:cubicBezTo>
                  <a:pt x="1075763" y="0"/>
                  <a:pt x="1386038" y="310275"/>
                  <a:pt x="1386038" y="693019"/>
                </a:cubicBezTo>
                <a:cubicBezTo>
                  <a:pt x="1386038" y="1075763"/>
                  <a:pt x="1075763" y="1386038"/>
                  <a:pt x="693019" y="1386038"/>
                </a:cubicBezTo>
                <a:cubicBezTo>
                  <a:pt x="310275" y="1386038"/>
                  <a:pt x="0" y="1075763"/>
                  <a:pt x="0" y="693019"/>
                </a:cubicBezTo>
                <a:cubicBezTo>
                  <a:pt x="0" y="310275"/>
                  <a:pt x="310275" y="0"/>
                  <a:pt x="693019" y="0"/>
                </a:cubicBezTo>
                <a:close/>
              </a:path>
            </a:pathLst>
          </a:custGeom>
          <a:solidFill>
            <a:srgbClr val="E6DCFF"/>
          </a:solidFill>
        </p:spPr>
        <p:txBody>
          <a:bodyPr wrap="square" anchor="ctr" anchorCtr="0">
            <a:no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AD9AED-9987-4CE9-B39D-B256B46200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93954"/>
          </a:xfrm>
        </p:spPr>
        <p:txBody>
          <a:bodyPr>
            <a:spAutoFit/>
          </a:bodyPr>
          <a:lstStyle>
            <a:lvl1pPr>
              <a:defRPr sz="32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3601C29-9701-44B0-9F73-BE9BBE33F7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23097" y="1041994"/>
            <a:ext cx="1386038" cy="1386038"/>
          </a:xfrm>
          <a:custGeom>
            <a:avLst/>
            <a:gdLst>
              <a:gd name="connsiteX0" fmla="*/ 693019 w 1386038"/>
              <a:gd name="connsiteY0" fmla="*/ 0 h 1386038"/>
              <a:gd name="connsiteX1" fmla="*/ 1386038 w 1386038"/>
              <a:gd name="connsiteY1" fmla="*/ 693019 h 1386038"/>
              <a:gd name="connsiteX2" fmla="*/ 693019 w 1386038"/>
              <a:gd name="connsiteY2" fmla="*/ 1386038 h 1386038"/>
              <a:gd name="connsiteX3" fmla="*/ 0 w 1386038"/>
              <a:gd name="connsiteY3" fmla="*/ 693019 h 1386038"/>
              <a:gd name="connsiteX4" fmla="*/ 693019 w 1386038"/>
              <a:gd name="connsiteY4" fmla="*/ 0 h 138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6038" h="1386038">
                <a:moveTo>
                  <a:pt x="693019" y="0"/>
                </a:moveTo>
                <a:cubicBezTo>
                  <a:pt x="1075763" y="0"/>
                  <a:pt x="1386038" y="310275"/>
                  <a:pt x="1386038" y="693019"/>
                </a:cubicBezTo>
                <a:cubicBezTo>
                  <a:pt x="1386038" y="1075763"/>
                  <a:pt x="1075763" y="1386038"/>
                  <a:pt x="693019" y="1386038"/>
                </a:cubicBezTo>
                <a:cubicBezTo>
                  <a:pt x="310275" y="1386038"/>
                  <a:pt x="0" y="1075763"/>
                  <a:pt x="0" y="693019"/>
                </a:cubicBezTo>
                <a:cubicBezTo>
                  <a:pt x="0" y="310275"/>
                  <a:pt x="310275" y="0"/>
                  <a:pt x="693019" y="0"/>
                </a:cubicBezTo>
                <a:close/>
              </a:path>
            </a:pathLst>
          </a:custGeom>
          <a:solidFill>
            <a:srgbClr val="E6DCFF"/>
          </a:solidFill>
        </p:spPr>
        <p:txBody>
          <a:bodyPr wrap="square" anchor="ctr" anchorCtr="0">
            <a:no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B4A24AE-D113-4BF5-BF59-41B91C8FAC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82865" y="1041994"/>
            <a:ext cx="1386038" cy="1386038"/>
          </a:xfrm>
          <a:custGeom>
            <a:avLst/>
            <a:gdLst>
              <a:gd name="connsiteX0" fmla="*/ 693019 w 1386038"/>
              <a:gd name="connsiteY0" fmla="*/ 0 h 1386038"/>
              <a:gd name="connsiteX1" fmla="*/ 1386038 w 1386038"/>
              <a:gd name="connsiteY1" fmla="*/ 693019 h 1386038"/>
              <a:gd name="connsiteX2" fmla="*/ 693019 w 1386038"/>
              <a:gd name="connsiteY2" fmla="*/ 1386038 h 1386038"/>
              <a:gd name="connsiteX3" fmla="*/ 0 w 1386038"/>
              <a:gd name="connsiteY3" fmla="*/ 693019 h 1386038"/>
              <a:gd name="connsiteX4" fmla="*/ 693019 w 1386038"/>
              <a:gd name="connsiteY4" fmla="*/ 0 h 138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6038" h="1386038">
                <a:moveTo>
                  <a:pt x="693019" y="0"/>
                </a:moveTo>
                <a:cubicBezTo>
                  <a:pt x="1075763" y="0"/>
                  <a:pt x="1386038" y="310275"/>
                  <a:pt x="1386038" y="693019"/>
                </a:cubicBezTo>
                <a:cubicBezTo>
                  <a:pt x="1386038" y="1075763"/>
                  <a:pt x="1075763" y="1386038"/>
                  <a:pt x="693019" y="1386038"/>
                </a:cubicBezTo>
                <a:cubicBezTo>
                  <a:pt x="310275" y="1386038"/>
                  <a:pt x="0" y="1075763"/>
                  <a:pt x="0" y="693019"/>
                </a:cubicBezTo>
                <a:cubicBezTo>
                  <a:pt x="0" y="310275"/>
                  <a:pt x="310275" y="0"/>
                  <a:pt x="693019" y="0"/>
                </a:cubicBezTo>
                <a:close/>
              </a:path>
            </a:pathLst>
          </a:custGeom>
          <a:solidFill>
            <a:srgbClr val="E6DCFF"/>
          </a:solidFill>
        </p:spPr>
        <p:txBody>
          <a:bodyPr wrap="square" anchor="ctr" anchorCtr="0">
            <a:no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961EE33-2AAD-4722-BB00-467FFA1FDA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42633" y="1041994"/>
            <a:ext cx="1386038" cy="1386038"/>
          </a:xfrm>
          <a:custGeom>
            <a:avLst/>
            <a:gdLst>
              <a:gd name="connsiteX0" fmla="*/ 693019 w 1386038"/>
              <a:gd name="connsiteY0" fmla="*/ 0 h 1386038"/>
              <a:gd name="connsiteX1" fmla="*/ 1386038 w 1386038"/>
              <a:gd name="connsiteY1" fmla="*/ 693019 h 1386038"/>
              <a:gd name="connsiteX2" fmla="*/ 693019 w 1386038"/>
              <a:gd name="connsiteY2" fmla="*/ 1386038 h 1386038"/>
              <a:gd name="connsiteX3" fmla="*/ 0 w 1386038"/>
              <a:gd name="connsiteY3" fmla="*/ 693019 h 1386038"/>
              <a:gd name="connsiteX4" fmla="*/ 693019 w 1386038"/>
              <a:gd name="connsiteY4" fmla="*/ 0 h 138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6038" h="1386038">
                <a:moveTo>
                  <a:pt x="693019" y="0"/>
                </a:moveTo>
                <a:cubicBezTo>
                  <a:pt x="1075763" y="0"/>
                  <a:pt x="1386038" y="310275"/>
                  <a:pt x="1386038" y="693019"/>
                </a:cubicBezTo>
                <a:cubicBezTo>
                  <a:pt x="1386038" y="1075763"/>
                  <a:pt x="1075763" y="1386038"/>
                  <a:pt x="693019" y="1386038"/>
                </a:cubicBezTo>
                <a:cubicBezTo>
                  <a:pt x="310275" y="1386038"/>
                  <a:pt x="0" y="1075763"/>
                  <a:pt x="0" y="693019"/>
                </a:cubicBezTo>
                <a:cubicBezTo>
                  <a:pt x="0" y="310275"/>
                  <a:pt x="310275" y="0"/>
                  <a:pt x="693019" y="0"/>
                </a:cubicBezTo>
                <a:close/>
              </a:path>
            </a:pathLst>
          </a:custGeom>
          <a:solidFill>
            <a:srgbClr val="E6DCFF"/>
          </a:solidFill>
        </p:spPr>
        <p:txBody>
          <a:bodyPr wrap="square" anchor="ctr" anchorCtr="0">
            <a:no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4D6F8EB-8FA3-4F2F-B8D2-03BBF7BB6B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63329" y="3729263"/>
            <a:ext cx="1386038" cy="1386038"/>
          </a:xfrm>
          <a:custGeom>
            <a:avLst/>
            <a:gdLst>
              <a:gd name="connsiteX0" fmla="*/ 693019 w 1386038"/>
              <a:gd name="connsiteY0" fmla="*/ 0 h 1386038"/>
              <a:gd name="connsiteX1" fmla="*/ 1386038 w 1386038"/>
              <a:gd name="connsiteY1" fmla="*/ 693019 h 1386038"/>
              <a:gd name="connsiteX2" fmla="*/ 693019 w 1386038"/>
              <a:gd name="connsiteY2" fmla="*/ 1386038 h 1386038"/>
              <a:gd name="connsiteX3" fmla="*/ 0 w 1386038"/>
              <a:gd name="connsiteY3" fmla="*/ 693019 h 1386038"/>
              <a:gd name="connsiteX4" fmla="*/ 693019 w 1386038"/>
              <a:gd name="connsiteY4" fmla="*/ 0 h 138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6038" h="1386038">
                <a:moveTo>
                  <a:pt x="693019" y="0"/>
                </a:moveTo>
                <a:cubicBezTo>
                  <a:pt x="1075763" y="0"/>
                  <a:pt x="1386038" y="310275"/>
                  <a:pt x="1386038" y="693019"/>
                </a:cubicBezTo>
                <a:cubicBezTo>
                  <a:pt x="1386038" y="1075763"/>
                  <a:pt x="1075763" y="1386038"/>
                  <a:pt x="693019" y="1386038"/>
                </a:cubicBezTo>
                <a:cubicBezTo>
                  <a:pt x="310275" y="1386038"/>
                  <a:pt x="0" y="1075763"/>
                  <a:pt x="0" y="693019"/>
                </a:cubicBezTo>
                <a:cubicBezTo>
                  <a:pt x="0" y="310275"/>
                  <a:pt x="310275" y="0"/>
                  <a:pt x="693019" y="0"/>
                </a:cubicBezTo>
                <a:close/>
              </a:path>
            </a:pathLst>
          </a:custGeom>
          <a:solidFill>
            <a:srgbClr val="E6DCFF"/>
          </a:solidFill>
        </p:spPr>
        <p:txBody>
          <a:bodyPr wrap="square" anchor="ctr" anchorCtr="0">
            <a:no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E729F0-82CA-4BEE-8B83-91FAA53ABBB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3097" y="3729263"/>
            <a:ext cx="1386038" cy="1386038"/>
          </a:xfrm>
          <a:custGeom>
            <a:avLst/>
            <a:gdLst>
              <a:gd name="connsiteX0" fmla="*/ 693019 w 1386038"/>
              <a:gd name="connsiteY0" fmla="*/ 0 h 1386038"/>
              <a:gd name="connsiteX1" fmla="*/ 1386038 w 1386038"/>
              <a:gd name="connsiteY1" fmla="*/ 693019 h 1386038"/>
              <a:gd name="connsiteX2" fmla="*/ 693019 w 1386038"/>
              <a:gd name="connsiteY2" fmla="*/ 1386038 h 1386038"/>
              <a:gd name="connsiteX3" fmla="*/ 0 w 1386038"/>
              <a:gd name="connsiteY3" fmla="*/ 693019 h 1386038"/>
              <a:gd name="connsiteX4" fmla="*/ 693019 w 1386038"/>
              <a:gd name="connsiteY4" fmla="*/ 0 h 138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6038" h="1386038">
                <a:moveTo>
                  <a:pt x="693019" y="0"/>
                </a:moveTo>
                <a:cubicBezTo>
                  <a:pt x="1075763" y="0"/>
                  <a:pt x="1386038" y="310275"/>
                  <a:pt x="1386038" y="693019"/>
                </a:cubicBezTo>
                <a:cubicBezTo>
                  <a:pt x="1386038" y="1075763"/>
                  <a:pt x="1075763" y="1386038"/>
                  <a:pt x="693019" y="1386038"/>
                </a:cubicBezTo>
                <a:cubicBezTo>
                  <a:pt x="310275" y="1386038"/>
                  <a:pt x="0" y="1075763"/>
                  <a:pt x="0" y="693019"/>
                </a:cubicBezTo>
                <a:cubicBezTo>
                  <a:pt x="0" y="310275"/>
                  <a:pt x="310275" y="0"/>
                  <a:pt x="693019" y="0"/>
                </a:cubicBezTo>
                <a:close/>
              </a:path>
            </a:pathLst>
          </a:custGeom>
          <a:solidFill>
            <a:srgbClr val="E6DCFF"/>
          </a:solidFill>
        </p:spPr>
        <p:txBody>
          <a:bodyPr wrap="square" anchor="ctr" anchorCtr="0">
            <a:no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19A339A6-BCDA-4FBB-AF71-6034B8B76D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82865" y="3729263"/>
            <a:ext cx="1386038" cy="1386038"/>
          </a:xfrm>
          <a:custGeom>
            <a:avLst/>
            <a:gdLst>
              <a:gd name="connsiteX0" fmla="*/ 693019 w 1386038"/>
              <a:gd name="connsiteY0" fmla="*/ 0 h 1386038"/>
              <a:gd name="connsiteX1" fmla="*/ 1386038 w 1386038"/>
              <a:gd name="connsiteY1" fmla="*/ 693019 h 1386038"/>
              <a:gd name="connsiteX2" fmla="*/ 693019 w 1386038"/>
              <a:gd name="connsiteY2" fmla="*/ 1386038 h 1386038"/>
              <a:gd name="connsiteX3" fmla="*/ 0 w 1386038"/>
              <a:gd name="connsiteY3" fmla="*/ 693019 h 1386038"/>
              <a:gd name="connsiteX4" fmla="*/ 693019 w 1386038"/>
              <a:gd name="connsiteY4" fmla="*/ 0 h 138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6038" h="1386038">
                <a:moveTo>
                  <a:pt x="693019" y="0"/>
                </a:moveTo>
                <a:cubicBezTo>
                  <a:pt x="1075763" y="0"/>
                  <a:pt x="1386038" y="310275"/>
                  <a:pt x="1386038" y="693019"/>
                </a:cubicBezTo>
                <a:cubicBezTo>
                  <a:pt x="1386038" y="1075763"/>
                  <a:pt x="1075763" y="1386038"/>
                  <a:pt x="693019" y="1386038"/>
                </a:cubicBezTo>
                <a:cubicBezTo>
                  <a:pt x="310275" y="1386038"/>
                  <a:pt x="0" y="1075763"/>
                  <a:pt x="0" y="693019"/>
                </a:cubicBezTo>
                <a:cubicBezTo>
                  <a:pt x="0" y="310275"/>
                  <a:pt x="310275" y="0"/>
                  <a:pt x="693019" y="0"/>
                </a:cubicBezTo>
                <a:close/>
              </a:path>
            </a:pathLst>
          </a:custGeom>
          <a:solidFill>
            <a:srgbClr val="E6DCFF"/>
          </a:solidFill>
        </p:spPr>
        <p:txBody>
          <a:bodyPr wrap="square" anchor="ctr" anchorCtr="0">
            <a:no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A709F7DE-34EA-4FC0-95FD-033BFE55701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42633" y="3729263"/>
            <a:ext cx="1386038" cy="1386038"/>
          </a:xfrm>
          <a:custGeom>
            <a:avLst/>
            <a:gdLst>
              <a:gd name="connsiteX0" fmla="*/ 693019 w 1386038"/>
              <a:gd name="connsiteY0" fmla="*/ 0 h 1386038"/>
              <a:gd name="connsiteX1" fmla="*/ 1386038 w 1386038"/>
              <a:gd name="connsiteY1" fmla="*/ 693019 h 1386038"/>
              <a:gd name="connsiteX2" fmla="*/ 693019 w 1386038"/>
              <a:gd name="connsiteY2" fmla="*/ 1386038 h 1386038"/>
              <a:gd name="connsiteX3" fmla="*/ 0 w 1386038"/>
              <a:gd name="connsiteY3" fmla="*/ 693019 h 1386038"/>
              <a:gd name="connsiteX4" fmla="*/ 693019 w 1386038"/>
              <a:gd name="connsiteY4" fmla="*/ 0 h 138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6038" h="1386038">
                <a:moveTo>
                  <a:pt x="693019" y="0"/>
                </a:moveTo>
                <a:cubicBezTo>
                  <a:pt x="1075763" y="0"/>
                  <a:pt x="1386038" y="310275"/>
                  <a:pt x="1386038" y="693019"/>
                </a:cubicBezTo>
                <a:cubicBezTo>
                  <a:pt x="1386038" y="1075763"/>
                  <a:pt x="1075763" y="1386038"/>
                  <a:pt x="693019" y="1386038"/>
                </a:cubicBezTo>
                <a:cubicBezTo>
                  <a:pt x="310275" y="1386038"/>
                  <a:pt x="0" y="1075763"/>
                  <a:pt x="0" y="693019"/>
                </a:cubicBezTo>
                <a:cubicBezTo>
                  <a:pt x="0" y="310275"/>
                  <a:pt x="310275" y="0"/>
                  <a:pt x="693019" y="0"/>
                </a:cubicBezTo>
                <a:close/>
              </a:path>
            </a:pathLst>
          </a:custGeom>
          <a:solidFill>
            <a:srgbClr val="E6DCFF"/>
          </a:solidFill>
        </p:spPr>
        <p:txBody>
          <a:bodyPr wrap="square" anchor="ctr" anchorCtr="0">
            <a:no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81578AED-A928-45F3-89C0-0FFCC8FDBC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1000" y="2646947"/>
            <a:ext cx="2550696" cy="246221"/>
          </a:xfrm>
        </p:spPr>
        <p:txBody>
          <a:bodyPr lIns="0" tIns="0" rIns="0" bIns="0">
            <a:noAutofit/>
          </a:bodyPr>
          <a:lstStyle>
            <a:lvl1pPr algn="ct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746A70CD-1A7A-4534-A3DB-39F0FAF8525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0" y="2980907"/>
            <a:ext cx="2550696" cy="215444"/>
          </a:xfrm>
        </p:spPr>
        <p:txBody>
          <a:bodyPr lIns="0" tIns="0" rIns="0" bIns="0">
            <a:noAutofit/>
          </a:bodyPr>
          <a:lstStyle>
            <a:lvl1pPr algn="ctr">
              <a:defRPr sz="1400"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Designation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CB92B090-BC96-4AA8-86C3-FE76D40A6ED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0768" y="2646947"/>
            <a:ext cx="2550696" cy="246221"/>
          </a:xfrm>
        </p:spPr>
        <p:txBody>
          <a:bodyPr lIns="0" tIns="0" rIns="0" bIns="0">
            <a:noAutofit/>
          </a:bodyPr>
          <a:lstStyle>
            <a:lvl1pPr algn="ct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D1439FD9-BB7D-4475-BF88-3420258328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0768" y="2980907"/>
            <a:ext cx="2550696" cy="215444"/>
          </a:xfrm>
        </p:spPr>
        <p:txBody>
          <a:bodyPr lIns="0" tIns="0" rIns="0" bIns="0">
            <a:noAutofit/>
          </a:bodyPr>
          <a:lstStyle>
            <a:lvl1pPr algn="ctr">
              <a:defRPr sz="1400"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Designation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E7FC605D-4774-47B2-9775-FC3F03806FE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00536" y="2646947"/>
            <a:ext cx="2550696" cy="246221"/>
          </a:xfrm>
        </p:spPr>
        <p:txBody>
          <a:bodyPr lIns="0" tIns="0" rIns="0" bIns="0">
            <a:noAutofit/>
          </a:bodyPr>
          <a:lstStyle>
            <a:lvl1pPr algn="ct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DC267469-B0D0-49F2-A8D3-7E165F8203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00536" y="2980907"/>
            <a:ext cx="2550696" cy="215444"/>
          </a:xfrm>
        </p:spPr>
        <p:txBody>
          <a:bodyPr lIns="0" tIns="0" rIns="0" bIns="0">
            <a:noAutofit/>
          </a:bodyPr>
          <a:lstStyle>
            <a:lvl1pPr algn="ctr">
              <a:defRPr sz="1400"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Designation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E411E11C-4D26-4B25-B7FB-06CAF944D2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60304" y="2646947"/>
            <a:ext cx="2550696" cy="246221"/>
          </a:xfrm>
        </p:spPr>
        <p:txBody>
          <a:bodyPr lIns="0" tIns="0" rIns="0" bIns="0">
            <a:noAutofit/>
          </a:bodyPr>
          <a:lstStyle>
            <a:lvl1pPr algn="ct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C90FFFC3-7064-4072-A084-AC692CA095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60304" y="2980907"/>
            <a:ext cx="2550696" cy="215444"/>
          </a:xfrm>
        </p:spPr>
        <p:txBody>
          <a:bodyPr lIns="0" tIns="0" rIns="0" bIns="0">
            <a:noAutofit/>
          </a:bodyPr>
          <a:lstStyle>
            <a:lvl1pPr algn="ctr">
              <a:defRPr sz="1400"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Designation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7CC2EC8D-0AB6-4C1F-A135-2C8749BE64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1000" y="5334216"/>
            <a:ext cx="2550696" cy="246221"/>
          </a:xfrm>
        </p:spPr>
        <p:txBody>
          <a:bodyPr lIns="0" tIns="0" rIns="0" bIns="0">
            <a:noAutofit/>
          </a:bodyPr>
          <a:lstStyle>
            <a:lvl1pPr algn="ct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4B167F55-E16B-4472-AC2F-532BF6F68BC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81000" y="5668176"/>
            <a:ext cx="2550696" cy="215444"/>
          </a:xfrm>
        </p:spPr>
        <p:txBody>
          <a:bodyPr lIns="0" tIns="0" rIns="0" bIns="0">
            <a:noAutofit/>
          </a:bodyPr>
          <a:lstStyle>
            <a:lvl1pPr algn="ctr">
              <a:defRPr sz="1400"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Designation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641A285D-D425-4756-8664-2456E00281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0768" y="5334216"/>
            <a:ext cx="2550696" cy="246221"/>
          </a:xfrm>
        </p:spPr>
        <p:txBody>
          <a:bodyPr lIns="0" tIns="0" rIns="0" bIns="0">
            <a:noAutofit/>
          </a:bodyPr>
          <a:lstStyle>
            <a:lvl1pPr algn="ct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23F3FDB8-E8E7-4854-B24B-A7B5678BC63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0768" y="5668176"/>
            <a:ext cx="2550696" cy="215444"/>
          </a:xfrm>
        </p:spPr>
        <p:txBody>
          <a:bodyPr lIns="0" tIns="0" rIns="0" bIns="0">
            <a:noAutofit/>
          </a:bodyPr>
          <a:lstStyle>
            <a:lvl1pPr algn="ctr">
              <a:defRPr sz="1400"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Designation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E1A92A89-7D9E-4EB8-832B-CF5F5A0F08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00536" y="5334216"/>
            <a:ext cx="2550696" cy="246221"/>
          </a:xfrm>
        </p:spPr>
        <p:txBody>
          <a:bodyPr lIns="0" tIns="0" rIns="0" bIns="0">
            <a:noAutofit/>
          </a:bodyPr>
          <a:lstStyle>
            <a:lvl1pPr algn="ct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AB075B36-112C-431B-86B6-4D2034A664F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00536" y="5668176"/>
            <a:ext cx="2550696" cy="215444"/>
          </a:xfrm>
        </p:spPr>
        <p:txBody>
          <a:bodyPr lIns="0" tIns="0" rIns="0" bIns="0">
            <a:noAutofit/>
          </a:bodyPr>
          <a:lstStyle>
            <a:lvl1pPr algn="ctr">
              <a:defRPr sz="1400"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Designation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D480B56D-F44D-46F2-9183-12991A32758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260304" y="5334216"/>
            <a:ext cx="2550696" cy="246221"/>
          </a:xfrm>
        </p:spPr>
        <p:txBody>
          <a:bodyPr lIns="0" tIns="0" rIns="0" bIns="0">
            <a:noAutofit/>
          </a:bodyPr>
          <a:lstStyle>
            <a:lvl1pPr algn="ct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6F07DA34-F2E3-403C-A8E8-11CF84469B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60304" y="5668176"/>
            <a:ext cx="2550696" cy="215444"/>
          </a:xfrm>
        </p:spPr>
        <p:txBody>
          <a:bodyPr lIns="0" tIns="0" rIns="0" bIns="0">
            <a:noAutofit/>
          </a:bodyPr>
          <a:lstStyle>
            <a:lvl1pPr algn="ctr">
              <a:defRPr sz="1400"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Designation</a:t>
            </a:r>
          </a:p>
        </p:txBody>
      </p:sp>
    </p:spTree>
    <p:extLst>
      <p:ext uri="{BB962C8B-B14F-4D97-AF65-F5344CB8AC3E}">
        <p14:creationId xmlns:p14="http://schemas.microsoft.com/office/powerpoint/2010/main" val="3655740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cons Library Layout">
    <p:bg>
      <p:bgPr>
        <a:solidFill>
          <a:schemeClr val="tx2">
            <a:lumMod val="40000"/>
            <a:lumOff val="6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3635412" y="105450"/>
            <a:ext cx="5762251" cy="314610"/>
            <a:chOff x="3736190" y="105474"/>
            <a:chExt cx="5760000" cy="31468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3736190" y="105474"/>
              <a:ext cx="5760000" cy="0"/>
            </a:xfrm>
            <a:prstGeom prst="line">
              <a:avLst/>
            </a:prstGeom>
            <a:ln w="12700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736190" y="420157"/>
              <a:ext cx="5760000" cy="0"/>
            </a:xfrm>
            <a:prstGeom prst="line">
              <a:avLst/>
            </a:prstGeom>
            <a:ln w="12700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ontent Placeholder 9"/>
            <p:cNvSpPr txBox="1">
              <a:spLocks/>
            </p:cNvSpPr>
            <p:nvPr/>
          </p:nvSpPr>
          <p:spPr>
            <a:xfrm>
              <a:off x="3736190" y="184749"/>
              <a:ext cx="5760000" cy="156133"/>
            </a:xfrm>
            <a:prstGeom prst="rect">
              <a:avLst/>
            </a:prstGeom>
            <a:ln w="12700">
              <a:noFill/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wrap="square" lIns="0" tIns="0" rIns="0" bIns="0" anchor="ctr">
              <a:spAutoFit/>
            </a:bodyPr>
            <a:lstStyle>
              <a:lvl1pPr marL="0" indent="0" algn="l" rtl="0" eaLnBrk="1" fontAlgn="base" hangingPunct="1">
                <a:lnSpc>
                  <a:spcPct val="110000"/>
                </a:lnSpc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1pPr>
              <a:lvl2pPr marL="179388" indent="-179388" algn="l" rtl="0" eaLnBrk="1" fontAlgn="base" hangingPunct="1">
                <a:lnSpc>
                  <a:spcPct val="110000"/>
                </a:lnSpc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2pPr>
              <a:lvl3pPr marL="358775" indent="-179388" algn="l" rtl="0" eaLnBrk="1" fontAlgn="base" hangingPunct="1">
                <a:lnSpc>
                  <a:spcPct val="110000"/>
                </a:lnSpc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tabLst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3pPr>
              <a:lvl4pPr marL="538163" indent="-179388" algn="l" rtl="0" eaLnBrk="1" fontAlgn="base" hangingPunct="1">
                <a:lnSpc>
                  <a:spcPct val="110000"/>
                </a:lnSpc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•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4pPr>
              <a:lvl5pPr marL="717550" indent="-179388" algn="l" rtl="0" eaLnBrk="1" fontAlgn="base" hangingPunct="1">
                <a:lnSpc>
                  <a:spcPct val="110000"/>
                </a:lnSpc>
                <a:spcBef>
                  <a:spcPts val="800"/>
                </a:spcBef>
                <a:spcAft>
                  <a:spcPct val="0"/>
                </a:spcAft>
                <a:buFont typeface="Arial" pitchFamily="34" charset="0"/>
                <a:buChar char="‒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AU" sz="1000" b="1">
                  <a:solidFill>
                    <a:schemeClr val="tx2"/>
                  </a:solidFill>
                  <a:latin typeface="+mj-lt"/>
                </a:rPr>
                <a:t>ONLY CHOOSE AN ICON THAT VERY CLEARLY MATCHES THE TEXT IT WILL ACCOMPANY</a:t>
              </a:r>
              <a:endParaRPr lang="en-AU" sz="900">
                <a:solidFill>
                  <a:schemeClr val="tx2"/>
                </a:solidFill>
                <a:latin typeface="+mj-lt"/>
              </a:endParaRPr>
            </a:p>
          </p:txBody>
        </p:sp>
      </p:grpSp>
      <p:grpSp>
        <p:nvGrpSpPr>
          <p:cNvPr id="16" name="Group 15"/>
          <p:cNvGrpSpPr/>
          <p:nvPr userDrawn="1"/>
        </p:nvGrpSpPr>
        <p:grpSpPr>
          <a:xfrm>
            <a:off x="357328" y="682221"/>
            <a:ext cx="11473293" cy="5859756"/>
            <a:chOff x="357188" y="682378"/>
            <a:chExt cx="11468812" cy="5861113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357188" y="4628212"/>
              <a:ext cx="11468812" cy="0"/>
            </a:xfrm>
            <a:prstGeom prst="line">
              <a:avLst/>
            </a:prstGeom>
            <a:ln w="9525">
              <a:solidFill>
                <a:schemeClr val="tx2"/>
              </a:solidFill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57188" y="2597656"/>
              <a:ext cx="11468812" cy="0"/>
            </a:xfrm>
            <a:prstGeom prst="line">
              <a:avLst/>
            </a:prstGeom>
            <a:ln w="9525">
              <a:solidFill>
                <a:schemeClr val="tx2"/>
              </a:solidFill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995590" y="682378"/>
              <a:ext cx="0" cy="1800000"/>
            </a:xfrm>
            <a:prstGeom prst="line">
              <a:avLst/>
            </a:prstGeom>
            <a:ln w="9525">
              <a:solidFill>
                <a:schemeClr val="tx2"/>
              </a:solidFill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0187600" y="682378"/>
              <a:ext cx="0" cy="1800000"/>
            </a:xfrm>
            <a:prstGeom prst="line">
              <a:avLst/>
            </a:prstGeom>
            <a:ln w="9525">
              <a:solidFill>
                <a:schemeClr val="tx2"/>
              </a:solidFill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549198" y="682378"/>
              <a:ext cx="0" cy="1800000"/>
            </a:xfrm>
            <a:prstGeom prst="line">
              <a:avLst/>
            </a:prstGeom>
            <a:ln w="9525">
              <a:solidFill>
                <a:schemeClr val="tx2"/>
              </a:solidFill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5272394" y="682378"/>
              <a:ext cx="0" cy="1800000"/>
            </a:xfrm>
            <a:prstGeom prst="line">
              <a:avLst/>
            </a:prstGeom>
            <a:ln w="9525">
              <a:solidFill>
                <a:schemeClr val="tx2"/>
              </a:solidFill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910796" y="682378"/>
              <a:ext cx="0" cy="1800000"/>
            </a:xfrm>
            <a:prstGeom prst="line">
              <a:avLst/>
            </a:prstGeom>
            <a:ln w="9525">
              <a:solidFill>
                <a:schemeClr val="tx2"/>
              </a:solidFill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633992" y="682378"/>
              <a:ext cx="0" cy="1800000"/>
            </a:xfrm>
            <a:prstGeom prst="line">
              <a:avLst/>
            </a:prstGeom>
            <a:ln w="9525">
              <a:solidFill>
                <a:schemeClr val="tx2"/>
              </a:solidFill>
              <a:prstDash val="dot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1995590" y="2712934"/>
              <a:ext cx="8192010" cy="1800000"/>
              <a:chOff x="1995590" y="682378"/>
              <a:chExt cx="8192010" cy="1800000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1995590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0187600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8549198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5272394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6910796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3633992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>
            <a:xfrm>
              <a:off x="1995590" y="4743491"/>
              <a:ext cx="8192010" cy="1800000"/>
              <a:chOff x="1995590" y="682378"/>
              <a:chExt cx="8192010" cy="180000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1995590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0187600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8549198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5272394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6910796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3633992" y="682378"/>
                <a:ext cx="0" cy="1800000"/>
              </a:xfrm>
              <a:prstGeom prst="line">
                <a:avLst/>
              </a:prstGeom>
              <a:ln w="9525">
                <a:solidFill>
                  <a:schemeClr val="tx2"/>
                </a:solidFill>
                <a:prstDash val="dot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E4BC60B0-B1D6-4061-83BA-885AC97C4B0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57328" y="105451"/>
            <a:ext cx="3278082" cy="314608"/>
          </a:xfrm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AU" sz="2000" b="1" i="0" kern="1200" cap="all" baseline="0" dirty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lvl="0" indent="0" algn="l" rtl="0" eaLnBrk="1" fontAlgn="base" hangingPunct="1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/>
              <a:t>CATEGORY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931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191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: Sty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12E9B3-D78C-4B3F-8AA7-AA203242BDB1}"/>
              </a:ext>
            </a:extLst>
          </p:cNvPr>
          <p:cNvSpPr/>
          <p:nvPr userDrawn="1"/>
        </p:nvSpPr>
        <p:spPr>
          <a:xfrm>
            <a:off x="3846445" y="6341165"/>
            <a:ext cx="8345555" cy="5168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pic>
        <p:nvPicPr>
          <p:cNvPr id="27" name="Picture 26" descr="Background pattern&#10;&#10;Description automatically generated">
            <a:extLst>
              <a:ext uri="{FF2B5EF4-FFF2-40B4-BE49-F238E27FC236}">
                <a16:creationId xmlns:a16="http://schemas.microsoft.com/office/drawing/2014/main" id="{C6FA56A8-E740-A040-9795-8C91B1A5B6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3171936" y="3171937"/>
            <a:ext cx="6858000" cy="51412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7D8236E-4F7B-431E-9811-6E2205177833}"/>
              </a:ext>
            </a:extLst>
          </p:cNvPr>
          <p:cNvSpPr/>
          <p:nvPr userDrawn="1"/>
        </p:nvSpPr>
        <p:spPr>
          <a:xfrm>
            <a:off x="445438" y="0"/>
            <a:ext cx="381368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B5AE2E4-04B0-46FC-A13F-B93D0948A34C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237476" y="721096"/>
            <a:ext cx="6558185" cy="114194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000" b="0">
                <a:latin typeface="Graphik" panose="020B050303020206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F0AAB2F5-85C5-4373-ABB1-6375D7738614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237476" y="2685526"/>
            <a:ext cx="6558185" cy="114194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000" b="0">
                <a:latin typeface="Graphik" panose="020B050303020206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007B9C25-5E77-4604-A4F6-CE63759E4CE5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5237476" y="4722001"/>
            <a:ext cx="6558185" cy="114194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000" b="0">
                <a:latin typeface="Graphik" panose="020B050303020206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object 15">
            <a:extLst>
              <a:ext uri="{FF2B5EF4-FFF2-40B4-BE49-F238E27FC236}">
                <a16:creationId xmlns:a16="http://schemas.microsoft.com/office/drawing/2014/main" id="{A1F21427-45C9-4D1F-BB4A-1B11233340B0}"/>
              </a:ext>
            </a:extLst>
          </p:cNvPr>
          <p:cNvSpPr txBox="1"/>
          <p:nvPr userDrawn="1"/>
        </p:nvSpPr>
        <p:spPr>
          <a:xfrm>
            <a:off x="4939269" y="6497661"/>
            <a:ext cx="1554977" cy="193998"/>
          </a:xfrm>
          <a:prstGeom prst="rect">
            <a:avLst/>
          </a:prstGeom>
        </p:spPr>
        <p:txBody>
          <a:bodyPr vert="horz" wrap="none" lIns="0" tIns="9242" rIns="0" bIns="0" rtlCol="0">
            <a:noAutofit/>
          </a:bodyPr>
          <a:lstStyle/>
          <a:p>
            <a:pPr marL="7702" marR="0" lvl="0" indent="0" algn="r" defTabSz="914355" rtl="0" eaLnBrk="1" fontAlgn="auto" latinLnBrk="0" hangingPunct="1">
              <a:lnSpc>
                <a:spcPct val="100000"/>
              </a:lnSpc>
              <a:spcBef>
                <a:spcPts val="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spc="3">
                <a:solidFill>
                  <a:schemeClr val="accent1"/>
                </a:solidFill>
                <a:latin typeface="Graphik" panose="020B0503030202060203" pitchFamily="34" charset="0"/>
                <a:cs typeface="Graphik Regular"/>
              </a:rPr>
              <a:t>F</a:t>
            </a:r>
            <a:r>
              <a:rPr lang="en-US" sz="1200" b="0">
                <a:solidFill>
                  <a:schemeClr val="accent1"/>
                </a:solidFill>
                <a:latin typeface="Graphik" panose="020B0503030202060203" pitchFamily="34" charset="0"/>
              </a:rPr>
              <a:t>or Internal Use Only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8C0DC0-1321-4A96-AABB-28D324CCA7B4}"/>
              </a:ext>
            </a:extLst>
          </p:cNvPr>
          <p:cNvSpPr/>
          <p:nvPr userDrawn="1"/>
        </p:nvSpPr>
        <p:spPr>
          <a:xfrm>
            <a:off x="4872972" y="6461141"/>
            <a:ext cx="1687571" cy="267038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sp>
        <p:nvSpPr>
          <p:cNvPr id="34" name="GTS_Purple" descr="Accenture Greater Than symbol in purple">
            <a:extLst>
              <a:ext uri="{FF2B5EF4-FFF2-40B4-BE49-F238E27FC236}">
                <a16:creationId xmlns:a16="http://schemas.microsoft.com/office/drawing/2014/main" id="{D0448792-16B0-4184-BC74-5347C4E248E3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35004" y="6496109"/>
            <a:ext cx="170459" cy="187163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EBB17CB8-E10C-4148-BABD-0726BA2E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399" y="413541"/>
            <a:ext cx="2847746" cy="2172462"/>
          </a:xfrm>
        </p:spPr>
        <p:txBody>
          <a:bodyPr>
            <a:normAutofit/>
          </a:bodyPr>
          <a:lstStyle>
            <a:lvl1pPr>
              <a:defRPr sz="3750" b="1" spc="-150">
                <a:solidFill>
                  <a:schemeClr val="tx1"/>
                </a:solidFill>
                <a:latin typeface="Graphik" panose="020B050303020206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66DD3D5-6A1A-4F78-8D74-777667806C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5134" y="2882095"/>
            <a:ext cx="2858075" cy="183990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6D4ED5-652F-0AB0-026A-BA2AF5A49B94}"/>
              </a:ext>
            </a:extLst>
          </p:cNvPr>
          <p:cNvSpPr txBox="1"/>
          <p:nvPr userDrawn="1"/>
        </p:nvSpPr>
        <p:spPr>
          <a:xfrm>
            <a:off x="8317890" y="6482079"/>
            <a:ext cx="3112110" cy="20320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/>
                </a:solidFill>
                <a:latin typeface="Graphik" panose="020B0503030202060203" pitchFamily="34" charset="0"/>
              </a:rPr>
              <a:t>Copyright © 2026 Accenture. All rights reserved.</a:t>
            </a:r>
            <a:endParaRPr lang="en-US" noProof="0">
              <a:solidFill>
                <a:schemeClr val="tx1"/>
              </a:solidFill>
              <a:latin typeface="Graphik" panose="020B050303020206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5ED391-50B7-9000-82B0-7769C7D0410B}"/>
              </a:ext>
            </a:extLst>
          </p:cNvPr>
          <p:cNvSpPr txBox="1"/>
          <p:nvPr userDrawn="1"/>
        </p:nvSpPr>
        <p:spPr>
          <a:xfrm>
            <a:off x="11430000" y="6480793"/>
            <a:ext cx="381000" cy="2057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/>
                </a:solidFill>
                <a:latin typeface="Graphik" panose="020B0503030202060203" pitchFamily="34" charset="0"/>
              </a:rPr>
              <a:t>‹#›</a:t>
            </a:fld>
            <a:endParaRPr lang="en-US" noProof="0">
              <a:solidFill>
                <a:schemeClr val="tx1"/>
              </a:solidFill>
              <a:latin typeface="Graphik" panose="020B05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89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">
          <p15:clr>
            <a:srgbClr val="FBAE40"/>
          </p15:clr>
        </p15:guide>
        <p15:guide id="2" orient="horz" pos="386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81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E56B4-AA95-4F8F-AB8A-C43ECB860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AD9AED-9987-4CE9-B39D-B256B46200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448056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000" b="1">
                <a:latin typeface="+mj-lt"/>
              </a:defRPr>
            </a:lvl1pPr>
          </a:lstStyle>
          <a:p>
            <a:r>
              <a:rPr lang="en-GB"/>
              <a:t>Place headline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353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E1A191-438B-4349-BF27-5596F959B2F1}"/>
              </a:ext>
            </a:extLst>
          </p:cNvPr>
          <p:cNvSpPr/>
          <p:nvPr userDrawn="1"/>
        </p:nvSpPr>
        <p:spPr>
          <a:xfrm>
            <a:off x="127000" y="127001"/>
            <a:ext cx="11945938" cy="6615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383" bIns="91383" rtlCol="0" anchor="ctr"/>
          <a:lstStyle/>
          <a:p>
            <a:pPr algn="ctr"/>
            <a:endParaRPr lang="en-GB" err="1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AD9AED-9987-4CE9-B39D-B256B46200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198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8040BDCF-6C9A-40D0-B053-EE55898BB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7813" y="6454453"/>
            <a:ext cx="381600" cy="13252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7F8EB60C-7CC2-49F0-B2EE-C81F067DE0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GTS_Purple" descr="Accenture Greater Than symbol in purple">
            <a:extLst>
              <a:ext uri="{FF2B5EF4-FFF2-40B4-BE49-F238E27FC236}">
                <a16:creationId xmlns:a16="http://schemas.microsoft.com/office/drawing/2014/main" id="{71408D5A-414D-4135-B588-74F71F2B78A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0209" y="6457549"/>
            <a:ext cx="183202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Graphik Regular" panose="020B0503030202060203" pitchFamily="34" charset="-18"/>
            </a:endParaRP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BC59951-D657-42D3-BC96-068B173DB8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1659657"/>
            <a:ext cx="3635376" cy="1794397"/>
          </a:xfrm>
        </p:spPr>
        <p:txBody>
          <a:bodyPr lIns="144000" rIns="144000"/>
          <a:lstStyle>
            <a:lvl1pPr marL="0" indent="0">
              <a:spcAft>
                <a:spcPts val="600"/>
              </a:spcAft>
              <a:buNone/>
              <a:defRPr kumimoji="0" lang="en-US" sz="2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1pPr>
            <a:lvl2pPr marL="0" indent="0">
              <a:spcAft>
                <a:spcPts val="600"/>
              </a:spcAft>
              <a:buNone/>
              <a:defRPr kumimoji="0" lang="en-US" sz="1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-18"/>
                <a:ea typeface="Roboto Light" panose="02000000000000000000" pitchFamily="2" charset="0"/>
                <a:cs typeface="Gotham Book" pitchFamily="2" charset="0"/>
              </a:defRPr>
            </a:lvl2pPr>
            <a:lvl3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3pPr>
            <a:lvl4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4pPr>
            <a:lvl5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5pPr>
            <a:lvl6pPr marL="0" indent="11107">
              <a:buFont typeface="Arial" panose="020B0604020202020204" pitchFamily="34" charset="0"/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660D627-468A-460B-9147-AA1A1D02327D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275139" y="1649460"/>
            <a:ext cx="3638550" cy="1794397"/>
          </a:xfrm>
        </p:spPr>
        <p:txBody>
          <a:bodyPr lIns="144000" rIns="144000"/>
          <a:lstStyle>
            <a:lvl1pPr marL="0" indent="0">
              <a:spcAft>
                <a:spcPts val="600"/>
              </a:spcAft>
              <a:buNone/>
              <a:defRPr kumimoji="0" lang="en-US" sz="2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1pPr>
            <a:lvl2pPr marL="0" indent="0">
              <a:spcAft>
                <a:spcPts val="600"/>
              </a:spcAft>
              <a:buNone/>
              <a:defRPr kumimoji="0" lang="en-US" sz="1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-18"/>
                <a:ea typeface="Roboto Light" panose="02000000000000000000" pitchFamily="2" charset="0"/>
                <a:cs typeface="Gotham Book" pitchFamily="2" charset="0"/>
              </a:defRPr>
            </a:lvl2pPr>
            <a:lvl3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3pPr>
            <a:lvl4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4pPr>
            <a:lvl5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5pPr>
            <a:lvl6pPr marL="0" indent="11107">
              <a:buFont typeface="Arial" panose="020B0604020202020204" pitchFamily="34" charset="0"/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5CAE452-C23F-44FA-98F2-B27498653C1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164516" y="1659657"/>
            <a:ext cx="3638550" cy="1794397"/>
          </a:xfrm>
        </p:spPr>
        <p:txBody>
          <a:bodyPr lIns="144000" rIns="144000"/>
          <a:lstStyle>
            <a:lvl1pPr marL="0" indent="0">
              <a:spcAft>
                <a:spcPts val="600"/>
              </a:spcAft>
              <a:buNone/>
              <a:defRPr kumimoji="0" lang="en-US" sz="2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1pPr>
            <a:lvl2pPr marL="0" indent="0">
              <a:spcAft>
                <a:spcPts val="600"/>
              </a:spcAft>
              <a:buNone/>
              <a:defRPr kumimoji="0" lang="en-US" sz="1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-18"/>
                <a:ea typeface="Roboto Light" panose="02000000000000000000" pitchFamily="2" charset="0"/>
                <a:cs typeface="Gotham Book" pitchFamily="2" charset="0"/>
              </a:defRPr>
            </a:lvl2pPr>
            <a:lvl3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3pPr>
            <a:lvl4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4pPr>
            <a:lvl5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5pPr>
            <a:lvl6pPr marL="0" indent="11107">
              <a:buFont typeface="Arial" panose="020B0604020202020204" pitchFamily="34" charset="0"/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69B7E94-82ED-4692-A82A-571434FEDBFD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388935" y="3742574"/>
            <a:ext cx="3635376" cy="1794397"/>
          </a:xfrm>
        </p:spPr>
        <p:txBody>
          <a:bodyPr lIns="144000" rIns="144000"/>
          <a:lstStyle>
            <a:lvl1pPr marL="0" indent="0">
              <a:spcAft>
                <a:spcPts val="600"/>
              </a:spcAft>
              <a:buNone/>
              <a:defRPr kumimoji="0" lang="en-US" sz="2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1pPr>
            <a:lvl2pPr marL="0" indent="0">
              <a:spcAft>
                <a:spcPts val="600"/>
              </a:spcAft>
              <a:buNone/>
              <a:defRPr kumimoji="0" lang="en-US" sz="1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-18"/>
                <a:ea typeface="Roboto Light" panose="02000000000000000000" pitchFamily="2" charset="0"/>
                <a:cs typeface="Gotham Book" pitchFamily="2" charset="0"/>
              </a:defRPr>
            </a:lvl2pPr>
            <a:lvl3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3pPr>
            <a:lvl4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4pPr>
            <a:lvl5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5pPr>
            <a:lvl6pPr marL="0" indent="11107">
              <a:buFont typeface="Arial" panose="020B0604020202020204" pitchFamily="34" charset="0"/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104815-A768-4686-A57D-0603733BD128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283074" y="3732377"/>
            <a:ext cx="3638550" cy="1794397"/>
          </a:xfrm>
        </p:spPr>
        <p:txBody>
          <a:bodyPr lIns="144000" rIns="144000"/>
          <a:lstStyle>
            <a:lvl1pPr marL="0" indent="0">
              <a:spcAft>
                <a:spcPts val="600"/>
              </a:spcAft>
              <a:buNone/>
              <a:defRPr kumimoji="0" lang="en-US" sz="2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1pPr>
            <a:lvl2pPr marL="0" indent="0">
              <a:spcAft>
                <a:spcPts val="600"/>
              </a:spcAft>
              <a:buNone/>
              <a:defRPr kumimoji="0" lang="en-US" sz="1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-18"/>
                <a:ea typeface="Roboto Light" panose="02000000000000000000" pitchFamily="2" charset="0"/>
                <a:cs typeface="Gotham Book" pitchFamily="2" charset="0"/>
              </a:defRPr>
            </a:lvl2pPr>
            <a:lvl3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3pPr>
            <a:lvl4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4pPr>
            <a:lvl5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5pPr>
            <a:lvl6pPr marL="0" indent="11107">
              <a:buFont typeface="Arial" panose="020B0604020202020204" pitchFamily="34" charset="0"/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90EF209-EFBF-4A72-8DE6-BF56F42B5EF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172451" y="3742574"/>
            <a:ext cx="3638550" cy="1794397"/>
          </a:xfrm>
        </p:spPr>
        <p:txBody>
          <a:bodyPr lIns="144000" rIns="144000"/>
          <a:lstStyle>
            <a:lvl1pPr marL="0" indent="0">
              <a:spcAft>
                <a:spcPts val="600"/>
              </a:spcAft>
              <a:buNone/>
              <a:defRPr kumimoji="0" lang="en-US" sz="2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1pPr>
            <a:lvl2pPr marL="0" indent="0">
              <a:spcAft>
                <a:spcPts val="600"/>
              </a:spcAft>
              <a:buNone/>
              <a:defRPr kumimoji="0" lang="en-US" sz="1399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-18"/>
                <a:ea typeface="Roboto Light" panose="02000000000000000000" pitchFamily="2" charset="0"/>
                <a:cs typeface="Gotham Book" pitchFamily="2" charset="0"/>
              </a:defRPr>
            </a:lvl2pPr>
            <a:lvl3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3pPr>
            <a:lvl4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4pPr>
            <a:lvl5pPr marL="0" indent="11107">
              <a:spcAft>
                <a:spcPts val="600"/>
              </a:spcAft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5pPr>
            <a:lvl6pPr marL="0" indent="11107">
              <a:buFont typeface="Arial" panose="020B0604020202020204" pitchFamily="34" charset="0"/>
              <a:buNone/>
              <a:defRPr kumimoji="0" lang="en-US" sz="1399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Roboto Light" panose="02000000000000000000" pitchFamily="2" charset="0"/>
                <a:cs typeface="Gotham Book" pitchFamily="2" charset="0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A2828C42-3E68-4048-82BC-66E680766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51825" y="6454453"/>
            <a:ext cx="3175200" cy="13252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>
                <a:solidFill>
                  <a:schemeClr val="tx1">
                    <a:alpha val="50000"/>
                  </a:schemeClr>
                </a:solidFill>
                <a:latin typeface="Graphik Regular" panose="020B0503030202060203" pitchFamily="34" charset="-18"/>
              </a:defRPr>
            </a:lvl1pPr>
          </a:lstStyle>
          <a:p>
            <a:r>
              <a:rPr lang="en-US"/>
              <a:t>Copyright © 2026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29491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B4DEF5-A757-C0C3-AF9A-62328E522BD1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683240" y="4787589"/>
            <a:ext cx="27432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b="0" i="0" kern="1200">
                <a:solidFill>
                  <a:schemeClr val="accent4"/>
                </a:solidFill>
                <a:latin typeface="Graphik Regular" panose="020B050303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Copyright © 2025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757B35-1C5C-2906-1C2D-85A9D1BCE8EC}"/>
              </a:ext>
            </a:extLst>
          </p:cNvPr>
          <p:cNvSpPr txBox="1">
            <a:spLocks/>
          </p:cNvSpPr>
          <p:nvPr userDrawn="1"/>
        </p:nvSpPr>
        <p:spPr>
          <a:xfrm>
            <a:off x="11917680" y="6522925"/>
            <a:ext cx="274320" cy="27432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b="0" i="0" kern="1200" smtClean="0">
                <a:solidFill>
                  <a:schemeClr val="accent4"/>
                </a:solidFill>
                <a:latin typeface="Graphik Regular" panose="020B050303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D9A5230-49A7-A34D-B23B-EDF6E84F188D}" type="slidenum">
              <a:rPr lang="en-US" smtClean="0">
                <a:solidFill>
                  <a:schemeClr val="bg1"/>
                </a:solidFill>
              </a:rPr>
              <a:pPr algn="ct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7BBB56-2B0B-07B6-892D-A0C27D4ECF50}"/>
              </a:ext>
            </a:extLst>
          </p:cNvPr>
          <p:cNvSpPr txBox="1"/>
          <p:nvPr userDrawn="1"/>
        </p:nvSpPr>
        <p:spPr>
          <a:xfrm>
            <a:off x="295666" y="6331459"/>
            <a:ext cx="2922523" cy="406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200" b="1" i="0" noProof="0">
                <a:solidFill>
                  <a:schemeClr val="bg1"/>
                </a:solidFill>
                <a:latin typeface="Graphik Bold" panose="020B0503030202060203" pitchFamily="34" charset="77"/>
              </a:rPr>
              <a:t>Accenture</a:t>
            </a:r>
            <a:r>
              <a:rPr lang="en-US" sz="1200" b="0" i="0" noProof="0">
                <a:solidFill>
                  <a:schemeClr val="tx1"/>
                </a:solidFill>
                <a:latin typeface="Graphik-Light" panose="020B0403030202060203" pitchFamily="34" charset="77"/>
              </a:rPr>
              <a:t> </a:t>
            </a:r>
            <a:r>
              <a:rPr lang="en-US" sz="1200" b="0" i="0" noProof="0">
                <a:solidFill>
                  <a:schemeClr val="accent4"/>
                </a:solidFill>
                <a:latin typeface="Graphik-Light" panose="020B0403030202060203" pitchFamily="34" charset="77"/>
              </a:rPr>
              <a:t>AI &amp; Data</a:t>
            </a:r>
          </a:p>
        </p:txBody>
      </p:sp>
    </p:spTree>
    <p:extLst>
      <p:ext uri="{BB962C8B-B14F-4D97-AF65-F5344CB8AC3E}">
        <p14:creationId xmlns:p14="http://schemas.microsoft.com/office/powerpoint/2010/main" val="771247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BFD76-FC47-30C1-5F57-6F80E6397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527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41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0B47A3-A65B-0D5B-CBDB-F4512FF7D4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863894" y="1478997"/>
            <a:ext cx="9328106" cy="53790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524701-2790-4705-8FD4-F1B02CBB78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911225" y="1802871"/>
            <a:ext cx="4184677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5400" b="1" i="0">
                <a:solidFill>
                  <a:schemeClr val="tx1"/>
                </a:solidFill>
                <a:latin typeface="Graphik Semibold" panose="020B0503030202060203" pitchFamily="34" charset="77"/>
              </a:defRPr>
            </a:lvl1pPr>
          </a:lstStyle>
          <a:p>
            <a:r>
              <a:rPr lang="en-US"/>
              <a:t>Place title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2B04ECA-6F5D-4ABE-B739-A5A4917247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911225" y="3691391"/>
            <a:ext cx="4184676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</a:t>
            </a:r>
            <a:br>
              <a:rPr lang="en-GB"/>
            </a:br>
            <a:r>
              <a:rPr lang="en-GB" err="1"/>
              <a:t>Graphik</a:t>
            </a:r>
            <a:r>
              <a:rPr lang="en-GB"/>
              <a:t> Regular 24pt</a:t>
            </a:r>
            <a:endParaRPr lang="en-US"/>
          </a:p>
        </p:txBody>
      </p:sp>
      <p:sp>
        <p:nvSpPr>
          <p:cNvPr id="2" name="GTS_WH">
            <a:extLst>
              <a:ext uri="{FF2B5EF4-FFF2-40B4-BE49-F238E27FC236}">
                <a16:creationId xmlns:a16="http://schemas.microsoft.com/office/drawing/2014/main" id="{5027099F-F38F-1DC8-C0C5-8D078DC96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11225" y="64077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46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EF6557B-1FAD-4B21-979D-AF32AE2ABE3A}" type="datetime2">
              <a:rPr lang="en-US" smtClean="0"/>
              <a:t>Thursday, May 28, 2026</a:t>
            </a:fld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D1A883-A380-48BD-9784-E5D4EAA2714C}"/>
              </a:ext>
            </a:extLst>
          </p:cNvPr>
          <p:cNvSpPr txBox="1"/>
          <p:nvPr userDrawn="1"/>
        </p:nvSpPr>
        <p:spPr>
          <a:xfrm>
            <a:off x="381000" y="6058209"/>
            <a:ext cx="3112110" cy="25369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228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75000"/>
                  </a:srgbClr>
                </a:solidFill>
                <a:effectLst/>
                <a:uLnTx/>
                <a:uFillTx/>
              </a:rPr>
              <a:t>Copyright © 2026 Accenture. All rights reserved.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alpha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subtitle here in GT Sectra Fine 24pt</a:t>
            </a:r>
          </a:p>
        </p:txBody>
      </p:sp>
    </p:spTree>
    <p:extLst>
      <p:ext uri="{BB962C8B-B14F-4D97-AF65-F5344CB8AC3E}">
        <p14:creationId xmlns:p14="http://schemas.microsoft.com/office/powerpoint/2010/main" val="3777191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720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pag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earing a helmet&#10;&#10;Description automatically generated with medium confidence">
            <a:extLst>
              <a:ext uri="{FF2B5EF4-FFF2-40B4-BE49-F238E27FC236}">
                <a16:creationId xmlns:a16="http://schemas.microsoft.com/office/drawing/2014/main" id="{984AD092-EA1B-57B1-1F4F-F61C7AB9F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EB74AD-1B7B-4DBD-AD4A-8DA48458B4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097823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subtitle here in GT Sectra Fine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84C2CB2-4FB2-4965-A2E7-4A3640116F06}" type="datetime2">
              <a:rPr lang="en-US" smtClean="0"/>
              <a:t>Thursday, May 28, 2026</a:t>
            </a:fld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12" name="Picture 11" descr="A picture containing card, drawing, crosswalk, table&#10;&#10;Description automatically generated">
            <a:extLst>
              <a:ext uri="{FF2B5EF4-FFF2-40B4-BE49-F238E27FC236}">
                <a16:creationId xmlns:a16="http://schemas.microsoft.com/office/drawing/2014/main" id="{15DA8F74-8D2F-E745-B600-2FEBC256CB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817" y="406666"/>
            <a:ext cx="670786" cy="7102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BADC35A-3B77-D944-886E-46A11DE766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817" y="6189522"/>
            <a:ext cx="2940583" cy="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1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720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5525D8-8C3D-4FEA-A4F3-A7048ED97C11}" type="datetime2">
              <a:rPr lang="en-US" smtClean="0"/>
              <a:t>Thursday, May 28, 2026</a:t>
            </a:fld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097823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subtitle here in GT Sectra Fine 24pt</a:t>
            </a:r>
          </a:p>
        </p:txBody>
      </p:sp>
      <p:pic>
        <p:nvPicPr>
          <p:cNvPr id="12" name="Picture 11" descr="A picture containing card, drawing, crosswalk, table&#10;&#10;Description automatically generated">
            <a:extLst>
              <a:ext uri="{FF2B5EF4-FFF2-40B4-BE49-F238E27FC236}">
                <a16:creationId xmlns:a16="http://schemas.microsoft.com/office/drawing/2014/main" id="{7496C749-B3E7-664A-94B5-490B1D462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817" y="406666"/>
            <a:ext cx="670786" cy="7102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C5255C-FFAA-A145-9262-93F160BAE9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817" y="6189522"/>
            <a:ext cx="2940583" cy="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670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720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pag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54B71D-784C-05AC-B173-D950857B26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5525D8-8C3D-4FEA-A4F3-A7048ED97C11}" type="datetime2">
              <a:rPr lang="en-US" smtClean="0"/>
              <a:pPr/>
              <a:t>Thursday, May 28, 2026</a:t>
            </a:fld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097823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subtitle here in GT Sectra Fine 24pt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2A8E9C-042F-B642-A530-4D7EA90923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1" y="381000"/>
            <a:ext cx="670786" cy="7328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00C061-34AE-334F-8F25-111A109297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817" y="6189522"/>
            <a:ext cx="2940584" cy="26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43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3840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926898" y="381000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Acc_Optns_Logo_WH" descr="Accenture Operations wordmark in black">
            <a:extLst>
              <a:ext uri="{FF2B5EF4-FFF2-40B4-BE49-F238E27FC236}">
                <a16:creationId xmlns:a16="http://schemas.microsoft.com/office/drawing/2014/main" id="{6038EA69-224D-4018-A248-EFDBD92CF73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867337" y="6096690"/>
            <a:ext cx="2943225" cy="263525"/>
          </a:xfrm>
          <a:custGeom>
            <a:avLst/>
            <a:gdLst>
              <a:gd name="T0" fmla="*/ 4063 w 4144"/>
              <a:gd name="T1" fmla="*/ 204 h 370"/>
              <a:gd name="T2" fmla="*/ 4061 w 4144"/>
              <a:gd name="T3" fmla="*/ 112 h 370"/>
              <a:gd name="T4" fmla="*/ 3985 w 4144"/>
              <a:gd name="T5" fmla="*/ 232 h 370"/>
              <a:gd name="T6" fmla="*/ 3937 w 4144"/>
              <a:gd name="T7" fmla="*/ 168 h 370"/>
              <a:gd name="T8" fmla="*/ 3796 w 4144"/>
              <a:gd name="T9" fmla="*/ 170 h 370"/>
              <a:gd name="T10" fmla="*/ 3677 w 4144"/>
              <a:gd name="T11" fmla="*/ 191 h 370"/>
              <a:gd name="T12" fmla="*/ 3677 w 4144"/>
              <a:gd name="T13" fmla="*/ 194 h 370"/>
              <a:gd name="T14" fmla="*/ 3711 w 4144"/>
              <a:gd name="T15" fmla="*/ 194 h 370"/>
              <a:gd name="T16" fmla="*/ 3453 w 4144"/>
              <a:gd name="T17" fmla="*/ 297 h 370"/>
              <a:gd name="T18" fmla="*/ 3458 w 4144"/>
              <a:gd name="T19" fmla="*/ 22 h 370"/>
              <a:gd name="T20" fmla="*/ 3254 w 4144"/>
              <a:gd name="T21" fmla="*/ 116 h 370"/>
              <a:gd name="T22" fmla="*/ 3318 w 4144"/>
              <a:gd name="T23" fmla="*/ 88 h 370"/>
              <a:gd name="T24" fmla="*/ 3344 w 4144"/>
              <a:gd name="T25" fmla="*/ 272 h 370"/>
              <a:gd name="T26" fmla="*/ 3179 w 4144"/>
              <a:gd name="T27" fmla="*/ 224 h 370"/>
              <a:gd name="T28" fmla="*/ 3179 w 4144"/>
              <a:gd name="T29" fmla="*/ 224 h 370"/>
              <a:gd name="T30" fmla="*/ 3134 w 4144"/>
              <a:gd name="T31" fmla="*/ 112 h 370"/>
              <a:gd name="T32" fmla="*/ 3212 w 4144"/>
              <a:gd name="T33" fmla="*/ 297 h 370"/>
              <a:gd name="T34" fmla="*/ 2913 w 4144"/>
              <a:gd name="T35" fmla="*/ 88 h 370"/>
              <a:gd name="T36" fmla="*/ 2946 w 4144"/>
              <a:gd name="T37" fmla="*/ 182 h 370"/>
              <a:gd name="T38" fmla="*/ 2768 w 4144"/>
              <a:gd name="T39" fmla="*/ 112 h 370"/>
              <a:gd name="T40" fmla="*/ 2768 w 4144"/>
              <a:gd name="T41" fmla="*/ 84 h 370"/>
              <a:gd name="T42" fmla="*/ 2827 w 4144"/>
              <a:gd name="T43" fmla="*/ 236 h 370"/>
              <a:gd name="T44" fmla="*/ 2600 w 4144"/>
              <a:gd name="T45" fmla="*/ 191 h 370"/>
              <a:gd name="T46" fmla="*/ 2600 w 4144"/>
              <a:gd name="T47" fmla="*/ 194 h 370"/>
              <a:gd name="T48" fmla="*/ 2634 w 4144"/>
              <a:gd name="T49" fmla="*/ 189 h 370"/>
              <a:gd name="T50" fmla="*/ 2435 w 4144"/>
              <a:gd name="T51" fmla="*/ 370 h 370"/>
              <a:gd name="T52" fmla="*/ 2135 w 4144"/>
              <a:gd name="T53" fmla="*/ 152 h 370"/>
              <a:gd name="T54" fmla="*/ 2099 w 4144"/>
              <a:gd name="T55" fmla="*/ 152 h 370"/>
              <a:gd name="T56" fmla="*/ 2099 w 4144"/>
              <a:gd name="T57" fmla="*/ 156 h 370"/>
              <a:gd name="T58" fmla="*/ 1785 w 4144"/>
              <a:gd name="T59" fmla="*/ 195 h 370"/>
              <a:gd name="T60" fmla="*/ 1844 w 4144"/>
              <a:gd name="T61" fmla="*/ 205 h 370"/>
              <a:gd name="T62" fmla="*/ 1785 w 4144"/>
              <a:gd name="T63" fmla="*/ 195 h 370"/>
              <a:gd name="T64" fmla="*/ 1764 w 4144"/>
              <a:gd name="T65" fmla="*/ 138 h 370"/>
              <a:gd name="T66" fmla="*/ 1392 w 4144"/>
              <a:gd name="T67" fmla="*/ 222 h 370"/>
              <a:gd name="T68" fmla="*/ 1529 w 4144"/>
              <a:gd name="T69" fmla="*/ 210 h 370"/>
              <a:gd name="T70" fmla="*/ 1529 w 4144"/>
              <a:gd name="T71" fmla="*/ 264 h 370"/>
              <a:gd name="T72" fmla="*/ 1224 w 4144"/>
              <a:gd name="T73" fmla="*/ 129 h 370"/>
              <a:gd name="T74" fmla="*/ 1309 w 4144"/>
              <a:gd name="T75" fmla="*/ 88 h 370"/>
              <a:gd name="T76" fmla="*/ 1332 w 4144"/>
              <a:gd name="T77" fmla="*/ 254 h 370"/>
              <a:gd name="T78" fmla="*/ 996 w 4144"/>
              <a:gd name="T79" fmla="*/ 88 h 370"/>
              <a:gd name="T80" fmla="*/ 1193 w 4144"/>
              <a:gd name="T81" fmla="*/ 297 h 370"/>
              <a:gd name="T82" fmla="*/ 1054 w 4144"/>
              <a:gd name="T83" fmla="*/ 297 h 370"/>
              <a:gd name="T84" fmla="*/ 808 w 4144"/>
              <a:gd name="T85" fmla="*/ 170 h 370"/>
              <a:gd name="T86" fmla="*/ 958 w 4144"/>
              <a:gd name="T87" fmla="*/ 189 h 370"/>
              <a:gd name="T88" fmla="*/ 958 w 4144"/>
              <a:gd name="T89" fmla="*/ 231 h 370"/>
              <a:gd name="T90" fmla="*/ 626 w 4144"/>
              <a:gd name="T91" fmla="*/ 83 h 370"/>
              <a:gd name="T92" fmla="*/ 577 w 4144"/>
              <a:gd name="T93" fmla="*/ 194 h 370"/>
              <a:gd name="T94" fmla="*/ 518 w 4144"/>
              <a:gd name="T95" fmla="*/ 195 h 370"/>
              <a:gd name="T96" fmla="*/ 438 w 4144"/>
              <a:gd name="T97" fmla="*/ 164 h 370"/>
              <a:gd name="T98" fmla="*/ 442 w 4144"/>
              <a:gd name="T99" fmla="*/ 217 h 370"/>
              <a:gd name="T100" fmla="*/ 170 w 4144"/>
              <a:gd name="T101" fmla="*/ 187 h 370"/>
              <a:gd name="T102" fmla="*/ 271 w 4144"/>
              <a:gd name="T103" fmla="*/ 297 h 370"/>
              <a:gd name="T104" fmla="*/ 0 w 4144"/>
              <a:gd name="T105" fmla="*/ 297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44" h="370">
                <a:moveTo>
                  <a:pt x="3985" y="232"/>
                </a:moveTo>
                <a:lnTo>
                  <a:pt x="4017" y="232"/>
                </a:lnTo>
                <a:cubicBezTo>
                  <a:pt x="4020" y="257"/>
                  <a:pt x="4033" y="273"/>
                  <a:pt x="4066" y="273"/>
                </a:cubicBezTo>
                <a:cubicBezTo>
                  <a:pt x="4098" y="273"/>
                  <a:pt x="4112" y="262"/>
                  <a:pt x="4112" y="240"/>
                </a:cubicBezTo>
                <a:cubicBezTo>
                  <a:pt x="4112" y="218"/>
                  <a:pt x="4096" y="210"/>
                  <a:pt x="4063" y="204"/>
                </a:cubicBezTo>
                <a:cubicBezTo>
                  <a:pt x="4009" y="194"/>
                  <a:pt x="3990" y="179"/>
                  <a:pt x="3990" y="143"/>
                </a:cubicBezTo>
                <a:cubicBezTo>
                  <a:pt x="3990" y="104"/>
                  <a:pt x="4028" y="84"/>
                  <a:pt x="4061" y="84"/>
                </a:cubicBezTo>
                <a:cubicBezTo>
                  <a:pt x="4099" y="84"/>
                  <a:pt x="4131" y="99"/>
                  <a:pt x="4137" y="144"/>
                </a:cubicBezTo>
                <a:lnTo>
                  <a:pt x="4105" y="144"/>
                </a:lnTo>
                <a:cubicBezTo>
                  <a:pt x="4100" y="122"/>
                  <a:pt x="4087" y="112"/>
                  <a:pt x="4061" y="112"/>
                </a:cubicBezTo>
                <a:cubicBezTo>
                  <a:pt x="4037" y="112"/>
                  <a:pt x="4021" y="124"/>
                  <a:pt x="4021" y="142"/>
                </a:cubicBezTo>
                <a:cubicBezTo>
                  <a:pt x="4021" y="160"/>
                  <a:pt x="4032" y="168"/>
                  <a:pt x="4070" y="175"/>
                </a:cubicBezTo>
                <a:cubicBezTo>
                  <a:pt x="4113" y="183"/>
                  <a:pt x="4144" y="192"/>
                  <a:pt x="4144" y="237"/>
                </a:cubicBezTo>
                <a:cubicBezTo>
                  <a:pt x="4144" y="275"/>
                  <a:pt x="4118" y="300"/>
                  <a:pt x="4067" y="300"/>
                </a:cubicBezTo>
                <a:cubicBezTo>
                  <a:pt x="4017" y="300"/>
                  <a:pt x="3987" y="275"/>
                  <a:pt x="3985" y="232"/>
                </a:cubicBezTo>
                <a:close/>
                <a:moveTo>
                  <a:pt x="3763" y="88"/>
                </a:moveTo>
                <a:lnTo>
                  <a:pt x="3796" y="88"/>
                </a:lnTo>
                <a:lnTo>
                  <a:pt x="3796" y="121"/>
                </a:lnTo>
                <a:cubicBezTo>
                  <a:pt x="3806" y="101"/>
                  <a:pt x="3829" y="84"/>
                  <a:pt x="3863" y="84"/>
                </a:cubicBezTo>
                <a:cubicBezTo>
                  <a:pt x="3906" y="84"/>
                  <a:pt x="3937" y="108"/>
                  <a:pt x="3937" y="168"/>
                </a:cubicBezTo>
                <a:lnTo>
                  <a:pt x="3937" y="297"/>
                </a:lnTo>
                <a:lnTo>
                  <a:pt x="3904" y="297"/>
                </a:lnTo>
                <a:lnTo>
                  <a:pt x="3904" y="166"/>
                </a:lnTo>
                <a:cubicBezTo>
                  <a:pt x="3904" y="129"/>
                  <a:pt x="3888" y="113"/>
                  <a:pt x="3854" y="113"/>
                </a:cubicBezTo>
                <a:cubicBezTo>
                  <a:pt x="3824" y="113"/>
                  <a:pt x="3796" y="132"/>
                  <a:pt x="3796" y="170"/>
                </a:cubicBezTo>
                <a:lnTo>
                  <a:pt x="3796" y="297"/>
                </a:lnTo>
                <a:lnTo>
                  <a:pt x="3763" y="297"/>
                </a:lnTo>
                <a:lnTo>
                  <a:pt x="3763" y="88"/>
                </a:lnTo>
                <a:close/>
                <a:moveTo>
                  <a:pt x="3677" y="194"/>
                </a:moveTo>
                <a:lnTo>
                  <a:pt x="3677" y="191"/>
                </a:lnTo>
                <a:cubicBezTo>
                  <a:pt x="3677" y="143"/>
                  <a:pt x="3650" y="112"/>
                  <a:pt x="3608" y="112"/>
                </a:cubicBezTo>
                <a:cubicBezTo>
                  <a:pt x="3566" y="112"/>
                  <a:pt x="3540" y="143"/>
                  <a:pt x="3540" y="191"/>
                </a:cubicBezTo>
                <a:lnTo>
                  <a:pt x="3540" y="194"/>
                </a:lnTo>
                <a:cubicBezTo>
                  <a:pt x="3540" y="242"/>
                  <a:pt x="3566" y="273"/>
                  <a:pt x="3608" y="273"/>
                </a:cubicBezTo>
                <a:cubicBezTo>
                  <a:pt x="3650" y="273"/>
                  <a:pt x="3677" y="241"/>
                  <a:pt x="3677" y="194"/>
                </a:cubicBezTo>
                <a:moveTo>
                  <a:pt x="3506" y="194"/>
                </a:moveTo>
                <a:lnTo>
                  <a:pt x="3506" y="191"/>
                </a:lnTo>
                <a:cubicBezTo>
                  <a:pt x="3506" y="128"/>
                  <a:pt x="3549" y="84"/>
                  <a:pt x="3608" y="84"/>
                </a:cubicBezTo>
                <a:cubicBezTo>
                  <a:pt x="3668" y="84"/>
                  <a:pt x="3711" y="128"/>
                  <a:pt x="3711" y="190"/>
                </a:cubicBezTo>
                <a:lnTo>
                  <a:pt x="3711" y="194"/>
                </a:lnTo>
                <a:cubicBezTo>
                  <a:pt x="3711" y="257"/>
                  <a:pt x="3668" y="300"/>
                  <a:pt x="3608" y="300"/>
                </a:cubicBezTo>
                <a:cubicBezTo>
                  <a:pt x="3548" y="300"/>
                  <a:pt x="3506" y="255"/>
                  <a:pt x="3506" y="194"/>
                </a:cubicBezTo>
                <a:close/>
                <a:moveTo>
                  <a:pt x="3420" y="88"/>
                </a:moveTo>
                <a:lnTo>
                  <a:pt x="3453" y="88"/>
                </a:lnTo>
                <a:lnTo>
                  <a:pt x="3453" y="297"/>
                </a:lnTo>
                <a:lnTo>
                  <a:pt x="3420" y="297"/>
                </a:lnTo>
                <a:lnTo>
                  <a:pt x="3420" y="88"/>
                </a:lnTo>
                <a:close/>
                <a:moveTo>
                  <a:pt x="3414" y="22"/>
                </a:moveTo>
                <a:cubicBezTo>
                  <a:pt x="3414" y="10"/>
                  <a:pt x="3424" y="0"/>
                  <a:pt x="3436" y="0"/>
                </a:cubicBezTo>
                <a:cubicBezTo>
                  <a:pt x="3448" y="0"/>
                  <a:pt x="3458" y="10"/>
                  <a:pt x="3458" y="22"/>
                </a:cubicBezTo>
                <a:cubicBezTo>
                  <a:pt x="3458" y="34"/>
                  <a:pt x="3448" y="44"/>
                  <a:pt x="3436" y="44"/>
                </a:cubicBezTo>
                <a:cubicBezTo>
                  <a:pt x="3424" y="44"/>
                  <a:pt x="3414" y="34"/>
                  <a:pt x="3414" y="22"/>
                </a:cubicBezTo>
                <a:close/>
                <a:moveTo>
                  <a:pt x="3284" y="244"/>
                </a:moveTo>
                <a:lnTo>
                  <a:pt x="3284" y="116"/>
                </a:lnTo>
                <a:lnTo>
                  <a:pt x="3254" y="116"/>
                </a:lnTo>
                <a:lnTo>
                  <a:pt x="3254" y="88"/>
                </a:lnTo>
                <a:lnTo>
                  <a:pt x="3284" y="88"/>
                </a:lnTo>
                <a:lnTo>
                  <a:pt x="3284" y="40"/>
                </a:lnTo>
                <a:lnTo>
                  <a:pt x="3318" y="40"/>
                </a:lnTo>
                <a:lnTo>
                  <a:pt x="3318" y="88"/>
                </a:lnTo>
                <a:lnTo>
                  <a:pt x="3366" y="88"/>
                </a:lnTo>
                <a:lnTo>
                  <a:pt x="3366" y="116"/>
                </a:lnTo>
                <a:lnTo>
                  <a:pt x="3318" y="116"/>
                </a:lnTo>
                <a:lnTo>
                  <a:pt x="3318" y="241"/>
                </a:lnTo>
                <a:cubicBezTo>
                  <a:pt x="3318" y="262"/>
                  <a:pt x="3327" y="272"/>
                  <a:pt x="3344" y="272"/>
                </a:cubicBezTo>
                <a:cubicBezTo>
                  <a:pt x="3354" y="272"/>
                  <a:pt x="3362" y="270"/>
                  <a:pt x="3369" y="267"/>
                </a:cubicBezTo>
                <a:lnTo>
                  <a:pt x="3369" y="295"/>
                </a:lnTo>
                <a:cubicBezTo>
                  <a:pt x="3362" y="298"/>
                  <a:pt x="3354" y="300"/>
                  <a:pt x="3341" y="300"/>
                </a:cubicBezTo>
                <a:cubicBezTo>
                  <a:pt x="3303" y="300"/>
                  <a:pt x="3284" y="277"/>
                  <a:pt x="3284" y="244"/>
                </a:cubicBezTo>
                <a:close/>
                <a:moveTo>
                  <a:pt x="3179" y="224"/>
                </a:moveTo>
                <a:lnTo>
                  <a:pt x="3179" y="198"/>
                </a:lnTo>
                <a:lnTo>
                  <a:pt x="3150" y="198"/>
                </a:lnTo>
                <a:cubicBezTo>
                  <a:pt x="3108" y="198"/>
                  <a:pt x="3077" y="208"/>
                  <a:pt x="3077" y="239"/>
                </a:cubicBezTo>
                <a:cubicBezTo>
                  <a:pt x="3077" y="260"/>
                  <a:pt x="3088" y="274"/>
                  <a:pt x="3117" y="274"/>
                </a:cubicBezTo>
                <a:cubicBezTo>
                  <a:pt x="3152" y="274"/>
                  <a:pt x="3179" y="256"/>
                  <a:pt x="3179" y="224"/>
                </a:cubicBezTo>
                <a:close/>
                <a:moveTo>
                  <a:pt x="3044" y="239"/>
                </a:moveTo>
                <a:cubicBezTo>
                  <a:pt x="3044" y="190"/>
                  <a:pt x="3095" y="174"/>
                  <a:pt x="3149" y="174"/>
                </a:cubicBezTo>
                <a:lnTo>
                  <a:pt x="3179" y="174"/>
                </a:lnTo>
                <a:lnTo>
                  <a:pt x="3179" y="159"/>
                </a:lnTo>
                <a:cubicBezTo>
                  <a:pt x="3179" y="126"/>
                  <a:pt x="3166" y="112"/>
                  <a:pt x="3134" y="112"/>
                </a:cubicBezTo>
                <a:cubicBezTo>
                  <a:pt x="3105" y="112"/>
                  <a:pt x="3089" y="124"/>
                  <a:pt x="3086" y="149"/>
                </a:cubicBezTo>
                <a:lnTo>
                  <a:pt x="3053" y="149"/>
                </a:lnTo>
                <a:cubicBezTo>
                  <a:pt x="3057" y="102"/>
                  <a:pt x="3095" y="84"/>
                  <a:pt x="3136" y="84"/>
                </a:cubicBezTo>
                <a:cubicBezTo>
                  <a:pt x="3176" y="84"/>
                  <a:pt x="3212" y="100"/>
                  <a:pt x="3212" y="159"/>
                </a:cubicBezTo>
                <a:lnTo>
                  <a:pt x="3212" y="297"/>
                </a:lnTo>
                <a:lnTo>
                  <a:pt x="3179" y="297"/>
                </a:lnTo>
                <a:lnTo>
                  <a:pt x="3179" y="270"/>
                </a:lnTo>
                <a:cubicBezTo>
                  <a:pt x="3163" y="290"/>
                  <a:pt x="3144" y="300"/>
                  <a:pt x="3114" y="300"/>
                </a:cubicBezTo>
                <a:cubicBezTo>
                  <a:pt x="3075" y="300"/>
                  <a:pt x="3044" y="282"/>
                  <a:pt x="3044" y="239"/>
                </a:cubicBezTo>
                <a:moveTo>
                  <a:pt x="2913" y="88"/>
                </a:moveTo>
                <a:lnTo>
                  <a:pt x="2946" y="88"/>
                </a:lnTo>
                <a:lnTo>
                  <a:pt x="2946" y="125"/>
                </a:lnTo>
                <a:cubicBezTo>
                  <a:pt x="2959" y="102"/>
                  <a:pt x="2977" y="85"/>
                  <a:pt x="3015" y="84"/>
                </a:cubicBezTo>
                <a:lnTo>
                  <a:pt x="3015" y="115"/>
                </a:lnTo>
                <a:cubicBezTo>
                  <a:pt x="2973" y="117"/>
                  <a:pt x="2946" y="130"/>
                  <a:pt x="2946" y="182"/>
                </a:cubicBezTo>
                <a:lnTo>
                  <a:pt x="2946" y="297"/>
                </a:lnTo>
                <a:lnTo>
                  <a:pt x="2913" y="297"/>
                </a:lnTo>
                <a:lnTo>
                  <a:pt x="2913" y="88"/>
                </a:lnTo>
                <a:close/>
                <a:moveTo>
                  <a:pt x="2828" y="172"/>
                </a:moveTo>
                <a:cubicBezTo>
                  <a:pt x="2825" y="129"/>
                  <a:pt x="2802" y="112"/>
                  <a:pt x="2768" y="112"/>
                </a:cubicBezTo>
                <a:cubicBezTo>
                  <a:pt x="2734" y="112"/>
                  <a:pt x="2711" y="135"/>
                  <a:pt x="2706" y="172"/>
                </a:cubicBezTo>
                <a:lnTo>
                  <a:pt x="2828" y="172"/>
                </a:lnTo>
                <a:close/>
                <a:moveTo>
                  <a:pt x="2670" y="194"/>
                </a:moveTo>
                <a:lnTo>
                  <a:pt x="2670" y="191"/>
                </a:lnTo>
                <a:cubicBezTo>
                  <a:pt x="2670" y="128"/>
                  <a:pt x="2710" y="84"/>
                  <a:pt x="2768" y="84"/>
                </a:cubicBezTo>
                <a:cubicBezTo>
                  <a:pt x="2816" y="84"/>
                  <a:pt x="2862" y="113"/>
                  <a:pt x="2862" y="188"/>
                </a:cubicBezTo>
                <a:lnTo>
                  <a:pt x="2862" y="199"/>
                </a:lnTo>
                <a:lnTo>
                  <a:pt x="2704" y="199"/>
                </a:lnTo>
                <a:cubicBezTo>
                  <a:pt x="2706" y="246"/>
                  <a:pt x="2729" y="273"/>
                  <a:pt x="2772" y="273"/>
                </a:cubicBezTo>
                <a:cubicBezTo>
                  <a:pt x="2804" y="273"/>
                  <a:pt x="2823" y="261"/>
                  <a:pt x="2827" y="236"/>
                </a:cubicBezTo>
                <a:lnTo>
                  <a:pt x="2860" y="236"/>
                </a:lnTo>
                <a:cubicBezTo>
                  <a:pt x="2853" y="278"/>
                  <a:pt x="2818" y="300"/>
                  <a:pt x="2771" y="300"/>
                </a:cubicBezTo>
                <a:cubicBezTo>
                  <a:pt x="2712" y="300"/>
                  <a:pt x="2670" y="259"/>
                  <a:pt x="2670" y="194"/>
                </a:cubicBezTo>
                <a:close/>
                <a:moveTo>
                  <a:pt x="2600" y="194"/>
                </a:moveTo>
                <a:lnTo>
                  <a:pt x="2600" y="191"/>
                </a:lnTo>
                <a:cubicBezTo>
                  <a:pt x="2600" y="138"/>
                  <a:pt x="2570" y="112"/>
                  <a:pt x="2535" y="112"/>
                </a:cubicBezTo>
                <a:cubicBezTo>
                  <a:pt x="2496" y="112"/>
                  <a:pt x="2467" y="137"/>
                  <a:pt x="2467" y="191"/>
                </a:cubicBezTo>
                <a:lnTo>
                  <a:pt x="2467" y="194"/>
                </a:lnTo>
                <a:cubicBezTo>
                  <a:pt x="2467" y="248"/>
                  <a:pt x="2495" y="273"/>
                  <a:pt x="2536" y="273"/>
                </a:cubicBezTo>
                <a:cubicBezTo>
                  <a:pt x="2577" y="273"/>
                  <a:pt x="2600" y="245"/>
                  <a:pt x="2600" y="194"/>
                </a:cubicBezTo>
                <a:close/>
                <a:moveTo>
                  <a:pt x="2435" y="88"/>
                </a:moveTo>
                <a:lnTo>
                  <a:pt x="2468" y="88"/>
                </a:lnTo>
                <a:lnTo>
                  <a:pt x="2468" y="123"/>
                </a:lnTo>
                <a:cubicBezTo>
                  <a:pt x="2480" y="102"/>
                  <a:pt x="2508" y="84"/>
                  <a:pt x="2539" y="84"/>
                </a:cubicBezTo>
                <a:cubicBezTo>
                  <a:pt x="2594" y="84"/>
                  <a:pt x="2634" y="124"/>
                  <a:pt x="2634" y="189"/>
                </a:cubicBezTo>
                <a:lnTo>
                  <a:pt x="2634" y="192"/>
                </a:lnTo>
                <a:cubicBezTo>
                  <a:pt x="2634" y="256"/>
                  <a:pt x="2596" y="300"/>
                  <a:pt x="2539" y="300"/>
                </a:cubicBezTo>
                <a:cubicBezTo>
                  <a:pt x="2504" y="300"/>
                  <a:pt x="2480" y="283"/>
                  <a:pt x="2468" y="262"/>
                </a:cubicBezTo>
                <a:lnTo>
                  <a:pt x="2468" y="370"/>
                </a:lnTo>
                <a:lnTo>
                  <a:pt x="2435" y="370"/>
                </a:lnTo>
                <a:lnTo>
                  <a:pt x="2435" y="88"/>
                </a:lnTo>
                <a:close/>
                <a:moveTo>
                  <a:pt x="2343" y="154"/>
                </a:moveTo>
                <a:lnTo>
                  <a:pt x="2343" y="151"/>
                </a:lnTo>
                <a:cubicBezTo>
                  <a:pt x="2343" y="87"/>
                  <a:pt x="2306" y="35"/>
                  <a:pt x="2240" y="35"/>
                </a:cubicBezTo>
                <a:cubicBezTo>
                  <a:pt x="2173" y="35"/>
                  <a:pt x="2135" y="84"/>
                  <a:pt x="2135" y="152"/>
                </a:cubicBezTo>
                <a:lnTo>
                  <a:pt x="2135" y="155"/>
                </a:lnTo>
                <a:cubicBezTo>
                  <a:pt x="2135" y="224"/>
                  <a:pt x="2181" y="272"/>
                  <a:pt x="2240" y="272"/>
                </a:cubicBezTo>
                <a:cubicBezTo>
                  <a:pt x="2304" y="272"/>
                  <a:pt x="2343" y="224"/>
                  <a:pt x="2343" y="154"/>
                </a:cubicBezTo>
                <a:moveTo>
                  <a:pt x="2099" y="156"/>
                </a:moveTo>
                <a:lnTo>
                  <a:pt x="2099" y="152"/>
                </a:lnTo>
                <a:cubicBezTo>
                  <a:pt x="2099" y="71"/>
                  <a:pt x="2156" y="7"/>
                  <a:pt x="2240" y="7"/>
                </a:cubicBezTo>
                <a:cubicBezTo>
                  <a:pt x="2324" y="7"/>
                  <a:pt x="2379" y="71"/>
                  <a:pt x="2379" y="152"/>
                </a:cubicBezTo>
                <a:lnTo>
                  <a:pt x="2379" y="155"/>
                </a:lnTo>
                <a:cubicBezTo>
                  <a:pt x="2379" y="236"/>
                  <a:pt x="2324" y="300"/>
                  <a:pt x="2240" y="300"/>
                </a:cubicBezTo>
                <a:cubicBezTo>
                  <a:pt x="2156" y="300"/>
                  <a:pt x="2099" y="236"/>
                  <a:pt x="2099" y="156"/>
                </a:cubicBezTo>
                <a:close/>
                <a:moveTo>
                  <a:pt x="1938" y="170"/>
                </a:moveTo>
                <a:cubicBezTo>
                  <a:pt x="1936" y="138"/>
                  <a:pt x="1920" y="123"/>
                  <a:pt x="1892" y="123"/>
                </a:cubicBezTo>
                <a:cubicBezTo>
                  <a:pt x="1866" y="123"/>
                  <a:pt x="1849" y="140"/>
                  <a:pt x="1844" y="170"/>
                </a:cubicBezTo>
                <a:lnTo>
                  <a:pt x="1938" y="170"/>
                </a:lnTo>
                <a:close/>
                <a:moveTo>
                  <a:pt x="1785" y="195"/>
                </a:moveTo>
                <a:lnTo>
                  <a:pt x="1785" y="192"/>
                </a:lnTo>
                <a:cubicBezTo>
                  <a:pt x="1785" y="126"/>
                  <a:pt x="1832" y="83"/>
                  <a:pt x="1892" y="83"/>
                </a:cubicBezTo>
                <a:cubicBezTo>
                  <a:pt x="1946" y="83"/>
                  <a:pt x="1994" y="114"/>
                  <a:pt x="1994" y="189"/>
                </a:cubicBezTo>
                <a:lnTo>
                  <a:pt x="1994" y="205"/>
                </a:lnTo>
                <a:lnTo>
                  <a:pt x="1844" y="205"/>
                </a:lnTo>
                <a:cubicBezTo>
                  <a:pt x="1845" y="240"/>
                  <a:pt x="1864" y="260"/>
                  <a:pt x="1896" y="260"/>
                </a:cubicBezTo>
                <a:cubicBezTo>
                  <a:pt x="1922" y="260"/>
                  <a:pt x="1936" y="248"/>
                  <a:pt x="1939" y="231"/>
                </a:cubicBezTo>
                <a:lnTo>
                  <a:pt x="1994" y="231"/>
                </a:lnTo>
                <a:cubicBezTo>
                  <a:pt x="1987" y="276"/>
                  <a:pt x="1951" y="301"/>
                  <a:pt x="1894" y="301"/>
                </a:cubicBezTo>
                <a:cubicBezTo>
                  <a:pt x="1831" y="301"/>
                  <a:pt x="1785" y="262"/>
                  <a:pt x="1785" y="195"/>
                </a:cubicBezTo>
                <a:moveTo>
                  <a:pt x="1638" y="88"/>
                </a:moveTo>
                <a:lnTo>
                  <a:pt x="1696" y="88"/>
                </a:lnTo>
                <a:lnTo>
                  <a:pt x="1696" y="128"/>
                </a:lnTo>
                <a:cubicBezTo>
                  <a:pt x="1709" y="100"/>
                  <a:pt x="1730" y="85"/>
                  <a:pt x="1764" y="84"/>
                </a:cubicBezTo>
                <a:lnTo>
                  <a:pt x="1764" y="138"/>
                </a:lnTo>
                <a:cubicBezTo>
                  <a:pt x="1721" y="138"/>
                  <a:pt x="1696" y="152"/>
                  <a:pt x="1696" y="192"/>
                </a:cubicBezTo>
                <a:lnTo>
                  <a:pt x="1696" y="297"/>
                </a:lnTo>
                <a:lnTo>
                  <a:pt x="1638" y="297"/>
                </a:lnTo>
                <a:lnTo>
                  <a:pt x="1638" y="88"/>
                </a:lnTo>
                <a:close/>
                <a:moveTo>
                  <a:pt x="1392" y="222"/>
                </a:moveTo>
                <a:lnTo>
                  <a:pt x="1392" y="88"/>
                </a:lnTo>
                <a:lnTo>
                  <a:pt x="1449" y="88"/>
                </a:lnTo>
                <a:lnTo>
                  <a:pt x="1449" y="214"/>
                </a:lnTo>
                <a:cubicBezTo>
                  <a:pt x="1449" y="243"/>
                  <a:pt x="1461" y="256"/>
                  <a:pt x="1486" y="256"/>
                </a:cubicBezTo>
                <a:cubicBezTo>
                  <a:pt x="1510" y="256"/>
                  <a:pt x="1529" y="241"/>
                  <a:pt x="1529" y="210"/>
                </a:cubicBezTo>
                <a:lnTo>
                  <a:pt x="1529" y="88"/>
                </a:lnTo>
                <a:lnTo>
                  <a:pt x="1587" y="88"/>
                </a:lnTo>
                <a:lnTo>
                  <a:pt x="1587" y="297"/>
                </a:lnTo>
                <a:lnTo>
                  <a:pt x="1529" y="297"/>
                </a:lnTo>
                <a:lnTo>
                  <a:pt x="1529" y="264"/>
                </a:lnTo>
                <a:cubicBezTo>
                  <a:pt x="1518" y="285"/>
                  <a:pt x="1497" y="301"/>
                  <a:pt x="1463" y="301"/>
                </a:cubicBezTo>
                <a:cubicBezTo>
                  <a:pt x="1422" y="301"/>
                  <a:pt x="1392" y="277"/>
                  <a:pt x="1392" y="222"/>
                </a:cubicBezTo>
                <a:close/>
                <a:moveTo>
                  <a:pt x="1251" y="235"/>
                </a:moveTo>
                <a:lnTo>
                  <a:pt x="1251" y="129"/>
                </a:lnTo>
                <a:lnTo>
                  <a:pt x="1224" y="129"/>
                </a:lnTo>
                <a:lnTo>
                  <a:pt x="1224" y="88"/>
                </a:lnTo>
                <a:lnTo>
                  <a:pt x="1251" y="88"/>
                </a:lnTo>
                <a:lnTo>
                  <a:pt x="1251" y="42"/>
                </a:lnTo>
                <a:lnTo>
                  <a:pt x="1309" y="42"/>
                </a:lnTo>
                <a:lnTo>
                  <a:pt x="1309" y="88"/>
                </a:lnTo>
                <a:lnTo>
                  <a:pt x="1353" y="88"/>
                </a:lnTo>
                <a:lnTo>
                  <a:pt x="1353" y="129"/>
                </a:lnTo>
                <a:lnTo>
                  <a:pt x="1309" y="129"/>
                </a:lnTo>
                <a:lnTo>
                  <a:pt x="1309" y="230"/>
                </a:lnTo>
                <a:cubicBezTo>
                  <a:pt x="1309" y="246"/>
                  <a:pt x="1317" y="254"/>
                  <a:pt x="1332" y="254"/>
                </a:cubicBezTo>
                <a:cubicBezTo>
                  <a:pt x="1341" y="254"/>
                  <a:pt x="1347" y="253"/>
                  <a:pt x="1354" y="250"/>
                </a:cubicBezTo>
                <a:lnTo>
                  <a:pt x="1354" y="295"/>
                </a:lnTo>
                <a:cubicBezTo>
                  <a:pt x="1346" y="298"/>
                  <a:pt x="1334" y="301"/>
                  <a:pt x="1319" y="301"/>
                </a:cubicBezTo>
                <a:cubicBezTo>
                  <a:pt x="1275" y="301"/>
                  <a:pt x="1251" y="278"/>
                  <a:pt x="1251" y="235"/>
                </a:cubicBezTo>
                <a:moveTo>
                  <a:pt x="996" y="88"/>
                </a:moveTo>
                <a:lnTo>
                  <a:pt x="1054" y="88"/>
                </a:lnTo>
                <a:lnTo>
                  <a:pt x="1054" y="121"/>
                </a:lnTo>
                <a:cubicBezTo>
                  <a:pt x="1065" y="100"/>
                  <a:pt x="1088" y="83"/>
                  <a:pt x="1122" y="83"/>
                </a:cubicBezTo>
                <a:cubicBezTo>
                  <a:pt x="1164" y="83"/>
                  <a:pt x="1193" y="108"/>
                  <a:pt x="1193" y="164"/>
                </a:cubicBezTo>
                <a:lnTo>
                  <a:pt x="1193" y="297"/>
                </a:lnTo>
                <a:lnTo>
                  <a:pt x="1135" y="297"/>
                </a:lnTo>
                <a:lnTo>
                  <a:pt x="1135" y="172"/>
                </a:lnTo>
                <a:cubicBezTo>
                  <a:pt x="1135" y="144"/>
                  <a:pt x="1124" y="130"/>
                  <a:pt x="1098" y="130"/>
                </a:cubicBezTo>
                <a:cubicBezTo>
                  <a:pt x="1073" y="130"/>
                  <a:pt x="1054" y="145"/>
                  <a:pt x="1054" y="176"/>
                </a:cubicBezTo>
                <a:lnTo>
                  <a:pt x="1054" y="297"/>
                </a:lnTo>
                <a:lnTo>
                  <a:pt x="996" y="297"/>
                </a:lnTo>
                <a:lnTo>
                  <a:pt x="996" y="88"/>
                </a:lnTo>
                <a:close/>
                <a:moveTo>
                  <a:pt x="902" y="170"/>
                </a:moveTo>
                <a:cubicBezTo>
                  <a:pt x="900" y="138"/>
                  <a:pt x="884" y="123"/>
                  <a:pt x="856" y="123"/>
                </a:cubicBezTo>
                <a:cubicBezTo>
                  <a:pt x="830" y="123"/>
                  <a:pt x="813" y="140"/>
                  <a:pt x="808" y="170"/>
                </a:cubicBezTo>
                <a:lnTo>
                  <a:pt x="902" y="170"/>
                </a:lnTo>
                <a:close/>
                <a:moveTo>
                  <a:pt x="749" y="195"/>
                </a:moveTo>
                <a:lnTo>
                  <a:pt x="749" y="192"/>
                </a:lnTo>
                <a:cubicBezTo>
                  <a:pt x="749" y="126"/>
                  <a:pt x="796" y="83"/>
                  <a:pt x="856" y="83"/>
                </a:cubicBezTo>
                <a:cubicBezTo>
                  <a:pt x="910" y="83"/>
                  <a:pt x="958" y="114"/>
                  <a:pt x="958" y="189"/>
                </a:cubicBezTo>
                <a:lnTo>
                  <a:pt x="958" y="205"/>
                </a:lnTo>
                <a:lnTo>
                  <a:pt x="808" y="205"/>
                </a:lnTo>
                <a:cubicBezTo>
                  <a:pt x="809" y="240"/>
                  <a:pt x="828" y="260"/>
                  <a:pt x="860" y="260"/>
                </a:cubicBezTo>
                <a:cubicBezTo>
                  <a:pt x="886" y="260"/>
                  <a:pt x="900" y="248"/>
                  <a:pt x="903" y="231"/>
                </a:cubicBezTo>
                <a:lnTo>
                  <a:pt x="958" y="231"/>
                </a:lnTo>
                <a:cubicBezTo>
                  <a:pt x="951" y="276"/>
                  <a:pt x="915" y="301"/>
                  <a:pt x="858" y="301"/>
                </a:cubicBezTo>
                <a:cubicBezTo>
                  <a:pt x="795" y="301"/>
                  <a:pt x="749" y="262"/>
                  <a:pt x="749" y="195"/>
                </a:cubicBezTo>
                <a:moveTo>
                  <a:pt x="518" y="195"/>
                </a:moveTo>
                <a:lnTo>
                  <a:pt x="518" y="192"/>
                </a:lnTo>
                <a:cubicBezTo>
                  <a:pt x="518" y="124"/>
                  <a:pt x="566" y="83"/>
                  <a:pt x="626" y="83"/>
                </a:cubicBezTo>
                <a:cubicBezTo>
                  <a:pt x="674" y="83"/>
                  <a:pt x="719" y="104"/>
                  <a:pt x="724" y="164"/>
                </a:cubicBezTo>
                <a:lnTo>
                  <a:pt x="669" y="164"/>
                </a:lnTo>
                <a:cubicBezTo>
                  <a:pt x="665" y="140"/>
                  <a:pt x="650" y="128"/>
                  <a:pt x="627" y="128"/>
                </a:cubicBezTo>
                <a:cubicBezTo>
                  <a:pt x="597" y="128"/>
                  <a:pt x="577" y="151"/>
                  <a:pt x="577" y="191"/>
                </a:cubicBezTo>
                <a:lnTo>
                  <a:pt x="577" y="194"/>
                </a:lnTo>
                <a:cubicBezTo>
                  <a:pt x="577" y="236"/>
                  <a:pt x="596" y="258"/>
                  <a:pt x="628" y="258"/>
                </a:cubicBezTo>
                <a:cubicBezTo>
                  <a:pt x="651" y="258"/>
                  <a:pt x="670" y="244"/>
                  <a:pt x="673" y="217"/>
                </a:cubicBezTo>
                <a:lnTo>
                  <a:pt x="725" y="217"/>
                </a:lnTo>
                <a:cubicBezTo>
                  <a:pt x="722" y="267"/>
                  <a:pt x="686" y="301"/>
                  <a:pt x="625" y="301"/>
                </a:cubicBezTo>
                <a:cubicBezTo>
                  <a:pt x="564" y="301"/>
                  <a:pt x="518" y="263"/>
                  <a:pt x="518" y="195"/>
                </a:cubicBezTo>
                <a:close/>
                <a:moveTo>
                  <a:pt x="286" y="195"/>
                </a:moveTo>
                <a:lnTo>
                  <a:pt x="286" y="192"/>
                </a:lnTo>
                <a:cubicBezTo>
                  <a:pt x="286" y="124"/>
                  <a:pt x="335" y="83"/>
                  <a:pt x="394" y="83"/>
                </a:cubicBezTo>
                <a:cubicBezTo>
                  <a:pt x="443" y="83"/>
                  <a:pt x="488" y="104"/>
                  <a:pt x="493" y="164"/>
                </a:cubicBezTo>
                <a:lnTo>
                  <a:pt x="438" y="164"/>
                </a:lnTo>
                <a:cubicBezTo>
                  <a:pt x="434" y="140"/>
                  <a:pt x="419" y="128"/>
                  <a:pt x="396" y="128"/>
                </a:cubicBezTo>
                <a:cubicBezTo>
                  <a:pt x="366" y="128"/>
                  <a:pt x="346" y="151"/>
                  <a:pt x="346" y="191"/>
                </a:cubicBezTo>
                <a:lnTo>
                  <a:pt x="346" y="194"/>
                </a:lnTo>
                <a:cubicBezTo>
                  <a:pt x="346" y="236"/>
                  <a:pt x="364" y="258"/>
                  <a:pt x="397" y="258"/>
                </a:cubicBezTo>
                <a:cubicBezTo>
                  <a:pt x="420" y="258"/>
                  <a:pt x="439" y="244"/>
                  <a:pt x="442" y="217"/>
                </a:cubicBezTo>
                <a:lnTo>
                  <a:pt x="494" y="217"/>
                </a:lnTo>
                <a:cubicBezTo>
                  <a:pt x="491" y="267"/>
                  <a:pt x="455" y="301"/>
                  <a:pt x="394" y="301"/>
                </a:cubicBezTo>
                <a:cubicBezTo>
                  <a:pt x="333" y="301"/>
                  <a:pt x="286" y="263"/>
                  <a:pt x="286" y="195"/>
                </a:cubicBezTo>
                <a:close/>
                <a:moveTo>
                  <a:pt x="94" y="187"/>
                </a:moveTo>
                <a:lnTo>
                  <a:pt x="170" y="187"/>
                </a:lnTo>
                <a:lnTo>
                  <a:pt x="132" y="64"/>
                </a:lnTo>
                <a:lnTo>
                  <a:pt x="94" y="187"/>
                </a:lnTo>
                <a:close/>
                <a:moveTo>
                  <a:pt x="94" y="11"/>
                </a:moveTo>
                <a:lnTo>
                  <a:pt x="178" y="11"/>
                </a:lnTo>
                <a:lnTo>
                  <a:pt x="271" y="297"/>
                </a:lnTo>
                <a:lnTo>
                  <a:pt x="204" y="297"/>
                </a:lnTo>
                <a:lnTo>
                  <a:pt x="184" y="233"/>
                </a:lnTo>
                <a:lnTo>
                  <a:pt x="80" y="233"/>
                </a:lnTo>
                <a:lnTo>
                  <a:pt x="61" y="297"/>
                </a:lnTo>
                <a:lnTo>
                  <a:pt x="0" y="297"/>
                </a:lnTo>
                <a:lnTo>
                  <a:pt x="94" y="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53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ctr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Add image, then ‘Send to Back’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C07FC4-5CE3-4377-9FF4-FE915E8F0A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6D3AD0-C81D-4B6F-AF8C-3B3FD9443CEC}"/>
              </a:ext>
            </a:extLst>
          </p:cNvPr>
          <p:cNvSpPr txBox="1"/>
          <p:nvPr userDrawn="1"/>
        </p:nvSpPr>
        <p:spPr>
          <a:xfrm>
            <a:off x="8317890" y="6483349"/>
            <a:ext cx="3112110" cy="20320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75000"/>
                  </a:srgbClr>
                </a:solidFill>
                <a:effectLst/>
                <a:uLnTx/>
                <a:uFillTx/>
              </a:rPr>
              <a:t>Copyright © 2026 Accenture. All rights reserved.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alpha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BB85E4-FADD-4019-B75F-48AAA1B24BF4}"/>
              </a:ext>
            </a:extLst>
          </p:cNvPr>
          <p:cNvSpPr txBox="1"/>
          <p:nvPr userDrawn="1"/>
        </p:nvSpPr>
        <p:spPr>
          <a:xfrm>
            <a:off x="11430000" y="6482063"/>
            <a:ext cx="381000" cy="2057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0" cap="none" spc="0" normalizeH="0" baseline="0" noProof="0" smtClean="0">
                <a:ln>
                  <a:noFill/>
                </a:ln>
                <a:solidFill>
                  <a:srgbClr val="FFFFFF">
                    <a:alpha val="75000"/>
                  </a:srgbClr>
                </a:solidFill>
                <a:effectLst/>
                <a:uLnTx/>
                <a:uFillTx/>
              </a:rPr>
              <a:pPr marL="0" marR="0" lvl="0" indent="0" algn="r" defTabSz="228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alpha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" pitchFamily="2" charset="77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" pitchFamily="2" charset="77"/>
              </a:defRPr>
            </a:lvl5pPr>
          </a:lstStyle>
          <a:p>
            <a:pPr lvl="0"/>
            <a:r>
              <a:rPr lang="en-GB"/>
              <a:t>Place subtitle here in GT Sectra Fine 24pt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76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0">
          <p15:clr>
            <a:srgbClr val="5ACBF0"/>
          </p15:clr>
        </p15:guide>
        <p15:guide id="2" orient="horz" pos="2904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D72DE2A-90D2-4C8B-811A-AA837BAE963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735967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624" imgH="623" progId="TCLayout.ActiveDocument.1">
                  <p:embed/>
                </p:oleObj>
              </mc:Choice>
              <mc:Fallback>
                <p:oleObj name="think-cell Slide" r:id="rId6" imgW="624" imgH="62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D72DE2A-90D2-4C8B-811A-AA837BAE96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 userDrawn="1"/>
        </p:nvSpPr>
        <p:spPr>
          <a:xfrm>
            <a:off x="8317890" y="6482079"/>
            <a:ext cx="3112110" cy="20320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alpha val="75000"/>
                  </a:schemeClr>
                </a:solidFill>
              </a:rPr>
              <a:t>Copyright © 2026 Accenture. All rights reserved.</a:t>
            </a:r>
            <a:endParaRPr lang="en-US" noProof="0">
              <a:solidFill>
                <a:schemeClr val="tx1">
                  <a:alpha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 userDrawn="1"/>
        </p:nvSpPr>
        <p:spPr>
          <a:xfrm>
            <a:off x="11430000" y="6480793"/>
            <a:ext cx="381000" cy="2057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alpha val="75000"/>
                  </a:schemeClr>
                </a:solidFill>
              </a:rPr>
              <a:t>‹#›</a:t>
            </a:fld>
            <a:endParaRPr lang="en-US" noProof="0">
              <a:solidFill>
                <a:schemeClr val="tx1">
                  <a:alpha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2DB82-2141-42CD-9AE7-8A744B363FBC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429998" y="6477001"/>
            <a:ext cx="381001" cy="20784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>
              <a:defRPr lang="en-US" sz="800" smtClean="0">
                <a:noFill/>
              </a:defRPr>
            </a:lvl1pPr>
          </a:lstStyle>
          <a:p>
            <a:pPr algn="r" defTabSz="228600">
              <a:spcAft>
                <a:spcPts val="1200"/>
              </a:spcAft>
            </a:pPr>
            <a:fld id="{CC9E6EB9-168E-4914-8CC7-2E853AFB4F1B}" type="slidenum">
              <a:rPr lang="en-US" smtClean="0"/>
              <a:pPr algn="r" defTabSz="228600">
                <a:spcAft>
                  <a:spcPts val="1200"/>
                </a:spcAft>
              </a:pPr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DCDE1A5-7B8C-446C-B047-DEF343C830D4}" type="datetime2">
              <a:rPr lang="en-US" smtClean="0"/>
              <a:t>Thursday, May 28, 2026</a:t>
            </a:fld>
            <a:endParaRPr lang="en-US"/>
          </a:p>
        </p:txBody>
      </p:sp>
      <p:pic>
        <p:nvPicPr>
          <p:cNvPr id="6" name="Picture 5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E306151F-579E-4A3E-8949-882557B1D7B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6482516"/>
            <a:ext cx="192024" cy="20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05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1" r:id="rId2"/>
    <p:sldLayoutId id="2147483682" r:id="rId3"/>
  </p:sldLayoutIdLst>
  <p:hf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D72DE2A-90D2-4C8B-811A-AA837BAE963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7735967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624" imgH="623" progId="TCLayout.ActiveDocument.1">
                  <p:embed/>
                </p:oleObj>
              </mc:Choice>
              <mc:Fallback>
                <p:oleObj name="think-cell Slide" r:id="rId20" imgW="624" imgH="62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D72DE2A-90D2-4C8B-811A-AA837BAE96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 userDrawn="1"/>
        </p:nvSpPr>
        <p:spPr>
          <a:xfrm>
            <a:off x="8317890" y="6482079"/>
            <a:ext cx="3112110" cy="20320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alpha val="75000"/>
                  </a:schemeClr>
                </a:solidFill>
              </a:rPr>
              <a:t>Copyright © 2026 Accenture. All rights reserved.</a:t>
            </a:r>
            <a:endParaRPr lang="en-US" noProof="0">
              <a:solidFill>
                <a:schemeClr val="tx1">
                  <a:alpha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 userDrawn="1"/>
        </p:nvSpPr>
        <p:spPr>
          <a:xfrm>
            <a:off x="11430000" y="6480793"/>
            <a:ext cx="381000" cy="2057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alpha val="75000"/>
                  </a:schemeClr>
                </a:solidFill>
              </a:rPr>
              <a:t>‹#›</a:t>
            </a:fld>
            <a:endParaRPr lang="en-US" noProof="0">
              <a:solidFill>
                <a:schemeClr val="tx1">
                  <a:alpha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2DB82-2141-42CD-9AE7-8A744B363FBC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429998" y="6477001"/>
            <a:ext cx="381001" cy="20784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>
              <a:defRPr lang="en-US" sz="800" smtClean="0">
                <a:noFill/>
              </a:defRPr>
            </a:lvl1pPr>
          </a:lstStyle>
          <a:p>
            <a:pPr algn="r" defTabSz="228600">
              <a:spcAft>
                <a:spcPts val="1200"/>
              </a:spcAft>
            </a:pPr>
            <a:fld id="{CC9E6EB9-168E-4914-8CC7-2E853AFB4F1B}" type="slidenum">
              <a:rPr lang="en-US" smtClean="0"/>
              <a:pPr algn="r" defTabSz="228600">
                <a:spcAft>
                  <a:spcPts val="1200"/>
                </a:spcAft>
              </a:pPr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DCDE1A5-7B8C-446C-B047-DEF343C830D4}" type="datetime2">
              <a:rPr lang="en-US" smtClean="0"/>
              <a:t>Thursday, May 28, 2026</a:t>
            </a:fld>
            <a:endParaRPr lang="en-US"/>
          </a:p>
        </p:txBody>
      </p:sp>
      <p:pic>
        <p:nvPicPr>
          <p:cNvPr id="6" name="Picture 5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E306151F-579E-4A3E-8949-882557B1D7B1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6482516"/>
            <a:ext cx="192024" cy="20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9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</p:sldLayoutIdLst>
  <p:hf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01F293F-7A97-714C-FDD2-A1736BD4B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89" y="2470753"/>
            <a:ext cx="10515600" cy="5909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36BA75C-9CCF-DF5B-6BB6-932452568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689" y="3563937"/>
            <a:ext cx="10515600" cy="114133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B917E30-F061-843A-29A2-DD7372326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5034" y="256709"/>
            <a:ext cx="41148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000" b="0" i="0" spc="300">
                <a:solidFill>
                  <a:schemeClr val="accent4"/>
                </a:solidFill>
                <a:latin typeface="Graphik-Light" panose="020B0403030202060203" pitchFamily="34" charset="77"/>
              </a:defRPr>
            </a:lvl1pPr>
          </a:lstStyle>
          <a:p>
            <a:r>
              <a:rPr lang="en-US"/>
              <a:t>EYEBROW</a:t>
            </a: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9EA35AFA-F1E3-9543-2007-82A41D5886B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393406" y="56784"/>
            <a:ext cx="3405187" cy="107722"/>
          </a:xfrm>
          <a:prstGeom prst="rect">
            <a:avLst/>
          </a:prstGeom>
        </p:spPr>
        <p:txBody>
          <a:bodyPr horzOverflow="overflow" lIns="0" tIns="0" rIns="0" bIns="0" anchor="ctr">
            <a:spAutoFit/>
          </a:bodyPr>
          <a:lstStyle/>
          <a:p>
            <a:pPr algn="ctr"/>
            <a:r>
              <a:rPr lang="en-US" sz="700" b="0" i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77"/>
                <a:ea typeface="Calibri" panose="020F0502020204030204" pitchFamily="34" charset="0"/>
                <a:cs typeface="Calibri" panose="020F0502020204030204" pitchFamily="34" charset="0"/>
              </a:rPr>
              <a:t>***Material, Non-Public - Not To Be Distributed Further***</a:t>
            </a:r>
          </a:p>
        </p:txBody>
      </p:sp>
    </p:spTree>
    <p:extLst>
      <p:ext uri="{BB962C8B-B14F-4D97-AF65-F5344CB8AC3E}">
        <p14:creationId xmlns:p14="http://schemas.microsoft.com/office/powerpoint/2010/main" val="406632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800" b="1" i="0" kern="1200">
          <a:solidFill>
            <a:schemeClr val="tx1"/>
          </a:solidFill>
          <a:latin typeface="Graphik Bold" panose="020B0503030202060203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400" b="0" i="0" kern="1200">
          <a:solidFill>
            <a:schemeClr val="tx1"/>
          </a:solidFill>
          <a:latin typeface="Graphik-Light" panose="020B0403030202060203" pitchFamily="34" charset="77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Graphik-Light" panose="020B0403030202060203" pitchFamily="34" charset="77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Graphik-Light" panose="020B0403030202060203" pitchFamily="34" charset="77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050" b="0" i="0" kern="1200">
          <a:solidFill>
            <a:schemeClr val="tx1"/>
          </a:solidFill>
          <a:latin typeface="Graphik-Light" panose="020B0403030202060203" pitchFamily="34" charset="77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Graphik-Light" panose="020B0403030202060203" pitchFamily="34" charset="77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hyperlink" Target="https://mediaexchange.accenture.com/media/t/1_96dn9vcq" TargetMode="Externa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jpe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jpeg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52.png"/><Relationship Id="rId5" Type="http://schemas.openxmlformats.org/officeDocument/2006/relationships/image" Target="../media/image31.png"/><Relationship Id="rId10" Type="http://schemas.openxmlformats.org/officeDocument/2006/relationships/image" Target="../media/image51.png"/><Relationship Id="rId4" Type="http://schemas.openxmlformats.org/officeDocument/2006/relationships/image" Target="../media/image29.png"/><Relationship Id="rId9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svg"/><Relationship Id="rId5" Type="http://schemas.openxmlformats.org/officeDocument/2006/relationships/image" Target="../media/image57.svg"/><Relationship Id="rId4" Type="http://schemas.openxmlformats.org/officeDocument/2006/relationships/image" Target="../media/image56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50.png"/><Relationship Id="rId3" Type="http://schemas.openxmlformats.org/officeDocument/2006/relationships/image" Target="../media/image29.png"/><Relationship Id="rId7" Type="http://schemas.openxmlformats.org/officeDocument/2006/relationships/image" Target="../media/image34.jpe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11" Type="http://schemas.openxmlformats.org/officeDocument/2006/relationships/image" Target="../media/image67.png"/><Relationship Id="rId5" Type="http://schemas.openxmlformats.org/officeDocument/2006/relationships/image" Target="../media/image32.png"/><Relationship Id="rId10" Type="http://schemas.openxmlformats.org/officeDocument/2006/relationships/image" Target="../media/image6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svg"/><Relationship Id="rId5" Type="http://schemas.openxmlformats.org/officeDocument/2006/relationships/image" Target="../media/image57.svg"/><Relationship Id="rId4" Type="http://schemas.openxmlformats.org/officeDocument/2006/relationships/image" Target="../media/image56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svg"/><Relationship Id="rId5" Type="http://schemas.openxmlformats.org/officeDocument/2006/relationships/image" Target="../media/image57.svg"/><Relationship Id="rId4" Type="http://schemas.openxmlformats.org/officeDocument/2006/relationships/image" Target="../media/image5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1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760AFA-CE29-4B67-A556-064D09474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101" y="1737369"/>
            <a:ext cx="7507946" cy="1769720"/>
          </a:xfrm>
        </p:spPr>
        <p:txBody>
          <a:bodyPr/>
          <a:lstStyle/>
          <a:p>
            <a:r>
              <a:rPr lang="en-US" sz="480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Advanced AI Competency center </a:t>
            </a:r>
            <a:r>
              <a:rPr lang="en-US" sz="360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– Draft Charter</a:t>
            </a:r>
            <a:endParaRPr lang="en-US" sz="440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FD3FC68-1D5C-4965-AE30-B8B8AC2E3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101" y="3730117"/>
            <a:ext cx="5411516" cy="1092845"/>
          </a:xfrm>
        </p:spPr>
        <p:txBody>
          <a:bodyPr/>
          <a:lstStyle/>
          <a:p>
            <a:r>
              <a:rPr lang="en-IN"/>
              <a:t>Planning Accenture’s next gen hubs for AI innovation, scale and delivery</a:t>
            </a:r>
          </a:p>
          <a:p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0064433-6D0D-A89F-F54C-99C1429BEB57}"/>
              </a:ext>
            </a:extLst>
          </p:cNvPr>
          <p:cNvSpPr txBox="1">
            <a:spLocks/>
          </p:cNvSpPr>
          <p:nvPr/>
        </p:nvSpPr>
        <p:spPr>
          <a:xfrm>
            <a:off x="369524" y="5384656"/>
            <a:ext cx="3102015" cy="530687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/>
              <a:t>Lan Guan | Srini Reddy</a:t>
            </a:r>
          </a:p>
          <a:p>
            <a:r>
              <a:rPr lang="en-IN"/>
              <a:t>May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2EE13B-DAA4-4881-D934-CC5E44AA7967}"/>
              </a:ext>
            </a:extLst>
          </p:cNvPr>
          <p:cNvSpPr txBox="1"/>
          <p:nvPr/>
        </p:nvSpPr>
        <p:spPr>
          <a:xfrm>
            <a:off x="436101" y="4756184"/>
            <a:ext cx="3102015" cy="421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b="1" noProof="0">
                <a:solidFill>
                  <a:srgbClr val="FFFF00"/>
                </a:solidFill>
              </a:rPr>
              <a:t>Draft for discussion</a:t>
            </a:r>
            <a:endParaRPr lang="en-US" b="1" noProof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829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32069-03E1-E532-6E40-B2C6BE55C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69955E-B041-7C8A-3CF8-2B606CC17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3232023"/>
            <a:ext cx="11430000" cy="787908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Charter Deep Dive : Supply Chain &amp; Engineering</a:t>
            </a:r>
            <a:br>
              <a:rPr lang="en-US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351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982B4B-F9C2-C9EB-911B-68156D590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D0880464-D998-1122-12A4-CA1053C497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83" y="1828918"/>
            <a:ext cx="5109388" cy="3013068"/>
          </a:xfrm>
          <a:prstGeom prst="rect">
            <a:avLst/>
          </a:prstGeom>
        </p:spPr>
      </p:pic>
      <p:sp>
        <p:nvSpPr>
          <p:cNvPr id="77" name="Shape 11">
            <a:extLst>
              <a:ext uri="{FF2B5EF4-FFF2-40B4-BE49-F238E27FC236}">
                <a16:creationId xmlns:a16="http://schemas.microsoft.com/office/drawing/2014/main" id="{CCDF6AD2-2C47-2AFE-153A-131972A71D61}"/>
              </a:ext>
            </a:extLst>
          </p:cNvPr>
          <p:cNvSpPr/>
          <p:nvPr/>
        </p:nvSpPr>
        <p:spPr>
          <a:xfrm>
            <a:off x="5899383" y="3324119"/>
            <a:ext cx="6059728" cy="1304689"/>
          </a:xfrm>
          <a:prstGeom prst="rect">
            <a:avLst/>
          </a:prstGeom>
          <a:solidFill>
            <a:srgbClr val="0D0D1A">
              <a:alpha val="80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910C91E-5823-7C38-2359-11BA888E99E7}"/>
              </a:ext>
            </a:extLst>
          </p:cNvPr>
          <p:cNvSpPr txBox="1"/>
          <p:nvPr/>
        </p:nvSpPr>
        <p:spPr>
          <a:xfrm>
            <a:off x="4187" y="4838211"/>
            <a:ext cx="12192001" cy="370895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F4445-3DCC-32F5-2FCD-23A942F45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03" y="371856"/>
            <a:ext cx="11811000" cy="358317"/>
          </a:xfrm>
        </p:spPr>
        <p:txBody>
          <a:bodyPr/>
          <a:lstStyle/>
          <a:p>
            <a:r>
              <a:rPr lang="en-US" sz="2800" b="0">
                <a:solidFill>
                  <a:srgbClr val="BE82FF">
                    <a:lumMod val="60000"/>
                    <a:lumOff val="40000"/>
                  </a:srgbClr>
                </a:solidFill>
                <a:latin typeface="Graphik Extralight" panose="020B0303030202060203" pitchFamily="34" charset="0"/>
              </a:rPr>
              <a:t>“Build the world’s deepest Supply Chain capability, combining elite, globally connected talent &amp; IP to drive exponential client value”</a:t>
            </a:r>
            <a:endParaRPr lang="en-US" sz="2800" b="0">
              <a:solidFill>
                <a:schemeClr val="accent5">
                  <a:lumMod val="60000"/>
                  <a:lumOff val="40000"/>
                </a:schemeClr>
              </a:solidFill>
              <a:latin typeface="Graphik Extralight" panose="020B030303020206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8F2FC93-5006-A613-2FA9-8BFAE6B9D005}"/>
              </a:ext>
            </a:extLst>
          </p:cNvPr>
          <p:cNvSpPr/>
          <p:nvPr/>
        </p:nvSpPr>
        <p:spPr>
          <a:xfrm>
            <a:off x="3810259" y="3516762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Bangalore, India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B73F74E-7D49-2185-3E92-A7F67BD81A67}"/>
              </a:ext>
            </a:extLst>
          </p:cNvPr>
          <p:cNvSpPr/>
          <p:nvPr/>
        </p:nvSpPr>
        <p:spPr>
          <a:xfrm>
            <a:off x="2746605" y="2698885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Barcelona, Spain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84F22A-8D58-E17B-A350-84135AF791AF}"/>
              </a:ext>
            </a:extLst>
          </p:cNvPr>
          <p:cNvSpPr/>
          <p:nvPr/>
        </p:nvSpPr>
        <p:spPr>
          <a:xfrm>
            <a:off x="1931860" y="4226926"/>
            <a:ext cx="846885" cy="285331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Buenos Aires, Argentina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A1E7EA-65F2-7FDF-4E90-40357AA3766E}"/>
              </a:ext>
            </a:extLst>
          </p:cNvPr>
          <p:cNvSpPr/>
          <p:nvPr/>
        </p:nvSpPr>
        <p:spPr>
          <a:xfrm>
            <a:off x="1689601" y="3043191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New York, USA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DD5D012-D2E4-32C7-0EFE-4C443C17424C}"/>
              </a:ext>
            </a:extLst>
          </p:cNvPr>
          <p:cNvSpPr/>
          <p:nvPr/>
        </p:nvSpPr>
        <p:spPr>
          <a:xfrm>
            <a:off x="4057909" y="3022299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Gurugram, India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FA80453-AE77-ABE1-F979-F53D999250E3}"/>
              </a:ext>
            </a:extLst>
          </p:cNvPr>
          <p:cNvSpPr/>
          <p:nvPr/>
        </p:nvSpPr>
        <p:spPr>
          <a:xfrm>
            <a:off x="1900482" y="2729702"/>
            <a:ext cx="882650" cy="319644"/>
          </a:xfrm>
          <a:custGeom>
            <a:avLst/>
            <a:gdLst>
              <a:gd name="csX0" fmla="*/ 0 w 882650"/>
              <a:gd name="csY0" fmla="*/ 205344 h 319644"/>
              <a:gd name="csX1" fmla="*/ 469900 w 882650"/>
              <a:gd name="csY1" fmla="*/ 2144 h 319644"/>
              <a:gd name="csX2" fmla="*/ 882650 w 882650"/>
              <a:gd name="csY2" fmla="*/ 319644 h 3196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82650" h="319644">
                <a:moveTo>
                  <a:pt x="0" y="205344"/>
                </a:moveTo>
                <a:cubicBezTo>
                  <a:pt x="161396" y="94219"/>
                  <a:pt x="322792" y="-16906"/>
                  <a:pt x="469900" y="2144"/>
                </a:cubicBezTo>
                <a:cubicBezTo>
                  <a:pt x="617008" y="21194"/>
                  <a:pt x="749829" y="170419"/>
                  <a:pt x="882650" y="319644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6946685-5A86-7E1F-33E3-2AEA5DF9A15B}"/>
              </a:ext>
            </a:extLst>
          </p:cNvPr>
          <p:cNvSpPr/>
          <p:nvPr/>
        </p:nvSpPr>
        <p:spPr>
          <a:xfrm>
            <a:off x="1913182" y="3042996"/>
            <a:ext cx="857250" cy="1212850"/>
          </a:xfrm>
          <a:custGeom>
            <a:avLst/>
            <a:gdLst>
              <a:gd name="csX0" fmla="*/ 857250 w 857250"/>
              <a:gd name="csY0" fmla="*/ 0 h 1212850"/>
              <a:gd name="csX1" fmla="*/ 279400 w 857250"/>
              <a:gd name="csY1" fmla="*/ 609600 h 1212850"/>
              <a:gd name="csX2" fmla="*/ 0 w 857250"/>
              <a:gd name="csY2" fmla="*/ 1212850 h 12128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57250" h="1212850">
                <a:moveTo>
                  <a:pt x="857250" y="0"/>
                </a:moveTo>
                <a:cubicBezTo>
                  <a:pt x="639762" y="203729"/>
                  <a:pt x="422275" y="407458"/>
                  <a:pt x="279400" y="609600"/>
                </a:cubicBezTo>
                <a:cubicBezTo>
                  <a:pt x="136525" y="811742"/>
                  <a:pt x="68262" y="1012296"/>
                  <a:pt x="0" y="1212850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08331B5-998C-0FE0-452A-876057DB6E69}"/>
              </a:ext>
            </a:extLst>
          </p:cNvPr>
          <p:cNvSpPr/>
          <p:nvPr/>
        </p:nvSpPr>
        <p:spPr>
          <a:xfrm>
            <a:off x="2795832" y="2857735"/>
            <a:ext cx="1212850" cy="407511"/>
          </a:xfrm>
          <a:custGeom>
            <a:avLst/>
            <a:gdLst>
              <a:gd name="csX0" fmla="*/ 0 w 1212850"/>
              <a:gd name="csY0" fmla="*/ 185261 h 407511"/>
              <a:gd name="csX1" fmla="*/ 755650 w 1212850"/>
              <a:gd name="csY1" fmla="*/ 7461 h 407511"/>
              <a:gd name="csX2" fmla="*/ 1212850 w 1212850"/>
              <a:gd name="csY2" fmla="*/ 407511 h 4075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12850" h="407511">
                <a:moveTo>
                  <a:pt x="0" y="185261"/>
                </a:moveTo>
                <a:cubicBezTo>
                  <a:pt x="276754" y="77840"/>
                  <a:pt x="553508" y="-29581"/>
                  <a:pt x="755650" y="7461"/>
                </a:cubicBezTo>
                <a:cubicBezTo>
                  <a:pt x="957792" y="44503"/>
                  <a:pt x="1149350" y="400103"/>
                  <a:pt x="1212850" y="407511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2920AC0-2392-91CD-1403-950468480BBD}"/>
              </a:ext>
            </a:extLst>
          </p:cNvPr>
          <p:cNvSpPr/>
          <p:nvPr/>
        </p:nvSpPr>
        <p:spPr>
          <a:xfrm>
            <a:off x="2783132" y="3009631"/>
            <a:ext cx="1238250" cy="439765"/>
          </a:xfrm>
          <a:custGeom>
            <a:avLst/>
            <a:gdLst>
              <a:gd name="csX0" fmla="*/ 0 w 1238250"/>
              <a:gd name="csY0" fmla="*/ 52415 h 439765"/>
              <a:gd name="csX1" fmla="*/ 711200 w 1238250"/>
              <a:gd name="csY1" fmla="*/ 33365 h 439765"/>
              <a:gd name="csX2" fmla="*/ 1238250 w 1238250"/>
              <a:gd name="csY2" fmla="*/ 439765 h 4397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38250" h="439765">
                <a:moveTo>
                  <a:pt x="0" y="52415"/>
                </a:moveTo>
                <a:cubicBezTo>
                  <a:pt x="252412" y="10611"/>
                  <a:pt x="504825" y="-31193"/>
                  <a:pt x="711200" y="33365"/>
                </a:cubicBezTo>
                <a:cubicBezTo>
                  <a:pt x="917575" y="97923"/>
                  <a:pt x="1077912" y="268844"/>
                  <a:pt x="1238250" y="439765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8ADE14F-E14F-E131-625A-B4A4F6F0DAB7}"/>
              </a:ext>
            </a:extLst>
          </p:cNvPr>
          <p:cNvSpPr/>
          <p:nvPr/>
        </p:nvSpPr>
        <p:spPr>
          <a:xfrm>
            <a:off x="1866839" y="2900873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9C26D6-9D76-A02D-16F0-3973609BE8D4}"/>
              </a:ext>
            </a:extLst>
          </p:cNvPr>
          <p:cNvSpPr/>
          <p:nvPr/>
        </p:nvSpPr>
        <p:spPr>
          <a:xfrm>
            <a:off x="1878945" y="4218229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C8B3791-1991-9D75-19AA-4C2556CDB48E}"/>
              </a:ext>
            </a:extLst>
          </p:cNvPr>
          <p:cNvSpPr/>
          <p:nvPr/>
        </p:nvSpPr>
        <p:spPr>
          <a:xfrm>
            <a:off x="3967966" y="3253118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9B23DB2-A68D-1347-6CD4-6A522527750E}"/>
              </a:ext>
            </a:extLst>
          </p:cNvPr>
          <p:cNvSpPr/>
          <p:nvPr/>
        </p:nvSpPr>
        <p:spPr>
          <a:xfrm>
            <a:off x="3978962" y="3424372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1C28931-E4B7-AB6E-6DA0-E57DCEEBD481}"/>
              </a:ext>
            </a:extLst>
          </p:cNvPr>
          <p:cNvSpPr/>
          <p:nvPr/>
        </p:nvSpPr>
        <p:spPr>
          <a:xfrm>
            <a:off x="2759024" y="3019731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7048D3E-C6BF-D8C4-B9AB-AFABCBD9715F}"/>
              </a:ext>
            </a:extLst>
          </p:cNvPr>
          <p:cNvSpPr/>
          <p:nvPr/>
        </p:nvSpPr>
        <p:spPr>
          <a:xfrm>
            <a:off x="2733673" y="2996931"/>
            <a:ext cx="107802" cy="107802"/>
          </a:xfrm>
          <a:prstGeom prst="ellipse">
            <a:avLst/>
          </a:prstGeom>
          <a:noFill/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37ADCFE-33A7-38EA-D7CD-EB8D670D6422}"/>
              </a:ext>
            </a:extLst>
          </p:cNvPr>
          <p:cNvSpPr txBox="1"/>
          <p:nvPr/>
        </p:nvSpPr>
        <p:spPr>
          <a:xfrm>
            <a:off x="2580968" y="4810871"/>
            <a:ext cx="6227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E82FF"/>
              </a:buClr>
              <a:buSzPct val="12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Ambition: Unmatched Supply Chain AI Differentiation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D2E59A9-E2AF-161E-A607-13EF8A84349D}"/>
              </a:ext>
            </a:extLst>
          </p:cNvPr>
          <p:cNvSpPr/>
          <p:nvPr/>
        </p:nvSpPr>
        <p:spPr>
          <a:xfrm>
            <a:off x="501799" y="4083532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7877199-6A38-65CE-18AA-4CAF9C0B3D7C}"/>
              </a:ext>
            </a:extLst>
          </p:cNvPr>
          <p:cNvSpPr/>
          <p:nvPr/>
        </p:nvSpPr>
        <p:spPr>
          <a:xfrm>
            <a:off x="476448" y="4060732"/>
            <a:ext cx="107802" cy="107802"/>
          </a:xfrm>
          <a:prstGeom prst="ellipse">
            <a:avLst/>
          </a:prstGeom>
          <a:noFill/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506B75B-9522-75EC-3DF0-BC90B9BB56F7}"/>
              </a:ext>
            </a:extLst>
          </p:cNvPr>
          <p:cNvSpPr/>
          <p:nvPr/>
        </p:nvSpPr>
        <p:spPr>
          <a:xfrm>
            <a:off x="501799" y="4359227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E482F4-168F-6FB7-3D42-86642FEC362F}"/>
              </a:ext>
            </a:extLst>
          </p:cNvPr>
          <p:cNvSpPr txBox="1"/>
          <p:nvPr/>
        </p:nvSpPr>
        <p:spPr>
          <a:xfrm>
            <a:off x="627057" y="3998542"/>
            <a:ext cx="9387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Iconic Hub</a:t>
            </a:r>
            <a:endParaRPr kumimoji="0" lang="en-IN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A6130F-759D-E65D-1178-EC5E7C80035B}"/>
              </a:ext>
            </a:extLst>
          </p:cNvPr>
          <p:cNvSpPr txBox="1"/>
          <p:nvPr/>
        </p:nvSpPr>
        <p:spPr>
          <a:xfrm>
            <a:off x="627057" y="4278150"/>
            <a:ext cx="9387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Satellites</a:t>
            </a:r>
            <a:endParaRPr kumimoji="0" lang="en-IN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Text 6">
            <a:extLst>
              <a:ext uri="{FF2B5EF4-FFF2-40B4-BE49-F238E27FC236}">
                <a16:creationId xmlns:a16="http://schemas.microsoft.com/office/drawing/2014/main" id="{580D38D4-53E7-6D26-82C1-9BABB50D0B0A}"/>
              </a:ext>
            </a:extLst>
          </p:cNvPr>
          <p:cNvSpPr/>
          <p:nvPr/>
        </p:nvSpPr>
        <p:spPr>
          <a:xfrm>
            <a:off x="7261031" y="1997440"/>
            <a:ext cx="743511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55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BE82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560536A2-3E97-59FB-BAAF-2B67F2123FD3}"/>
              </a:ext>
            </a:extLst>
          </p:cNvPr>
          <p:cNvSpPr/>
          <p:nvPr/>
        </p:nvSpPr>
        <p:spPr>
          <a:xfrm>
            <a:off x="5966044" y="2540327"/>
            <a:ext cx="746598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Deep AI Specialists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5" name="Text 12">
            <a:extLst>
              <a:ext uri="{FF2B5EF4-FFF2-40B4-BE49-F238E27FC236}">
                <a16:creationId xmlns:a16="http://schemas.microsoft.com/office/drawing/2014/main" id="{BBDB7E27-3E66-BD9D-B1FF-D0835B0B8670}"/>
              </a:ext>
            </a:extLst>
          </p:cNvPr>
          <p:cNvSpPr/>
          <p:nvPr/>
        </p:nvSpPr>
        <p:spPr>
          <a:xfrm>
            <a:off x="10745499" y="2015608"/>
            <a:ext cx="1016218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50+</a:t>
            </a:r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834019D9-4662-FDF9-C6A3-A587B6ECF9EF}"/>
              </a:ext>
            </a:extLst>
          </p:cNvPr>
          <p:cNvSpPr/>
          <p:nvPr/>
        </p:nvSpPr>
        <p:spPr>
          <a:xfrm>
            <a:off x="10536145" y="2540327"/>
            <a:ext cx="1246200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Production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Assets Live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4" name="Text 12">
            <a:extLst>
              <a:ext uri="{FF2B5EF4-FFF2-40B4-BE49-F238E27FC236}">
                <a16:creationId xmlns:a16="http://schemas.microsoft.com/office/drawing/2014/main" id="{76288E9B-7C45-809B-7BD1-09194493367F}"/>
              </a:ext>
            </a:extLst>
          </p:cNvPr>
          <p:cNvSpPr/>
          <p:nvPr/>
        </p:nvSpPr>
        <p:spPr>
          <a:xfrm>
            <a:off x="9668804" y="2015608"/>
            <a:ext cx="685334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4</a:t>
            </a:r>
          </a:p>
        </p:txBody>
      </p:sp>
      <p:sp>
        <p:nvSpPr>
          <p:cNvPr id="55" name="Text 13">
            <a:extLst>
              <a:ext uri="{FF2B5EF4-FFF2-40B4-BE49-F238E27FC236}">
                <a16:creationId xmlns:a16="http://schemas.microsoft.com/office/drawing/2014/main" id="{31F93DA8-AFF7-DA01-6D10-0A3DF929AC20}"/>
              </a:ext>
            </a:extLst>
          </p:cNvPr>
          <p:cNvSpPr/>
          <p:nvPr/>
        </p:nvSpPr>
        <p:spPr>
          <a:xfrm>
            <a:off x="8383134" y="2540327"/>
            <a:ext cx="954729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Peer reviewed papers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43" name="Picture 42">
            <a:hlinkClick r:id="rId4"/>
            <a:extLst>
              <a:ext uri="{FF2B5EF4-FFF2-40B4-BE49-F238E27FC236}">
                <a16:creationId xmlns:a16="http://schemas.microsoft.com/office/drawing/2014/main" id="{505D39D7-A49A-0FF7-43DC-92802BEFE5E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915" y="4076575"/>
            <a:ext cx="946398" cy="387076"/>
          </a:xfrm>
          <a:prstGeom prst="rect">
            <a:avLst/>
          </a:prstGeom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CD8E7A47-56C4-D6B5-61E0-756905181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7841" y="4067107"/>
            <a:ext cx="723918" cy="40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0" descr="Caterpillar logo2 Logo PNG Transparent &amp; SVG Vector - Freebie Supply">
            <a:extLst>
              <a:ext uri="{FF2B5EF4-FFF2-40B4-BE49-F238E27FC236}">
                <a16:creationId xmlns:a16="http://schemas.microsoft.com/office/drawing/2014/main" id="{670693B4-0E80-F560-AF0A-A828D6AC7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4070" y="4046228"/>
            <a:ext cx="441750" cy="41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ars logo in transparent PNG and ...">
            <a:extLst>
              <a:ext uri="{FF2B5EF4-FFF2-40B4-BE49-F238E27FC236}">
                <a16:creationId xmlns:a16="http://schemas.microsoft.com/office/drawing/2014/main" id="{A5B6E7C4-8BC6-2CD1-1FB3-F1DFE2DC8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5233" y="4176492"/>
            <a:ext cx="650999" cy="18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D23B872-B1E1-0813-16EB-47AC734668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1406" y="4012493"/>
            <a:ext cx="970939" cy="54615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760BDE-95E7-3E2C-D57F-54002BD127D7}"/>
              </a:ext>
            </a:extLst>
          </p:cNvPr>
          <p:cNvSpPr txBox="1"/>
          <p:nvPr/>
        </p:nvSpPr>
        <p:spPr>
          <a:xfrm>
            <a:off x="339314" y="5219919"/>
            <a:ext cx="3547437" cy="1164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Elite AI talent (1,000+)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with deep SC&amp;E + industry expertise,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solving complex supply chain problems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through frontier AI &amp; Data capabilities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D22576-D62E-AF00-E39B-7EFF11C283CB}"/>
              </a:ext>
            </a:extLst>
          </p:cNvPr>
          <p:cNvSpPr txBox="1"/>
          <p:nvPr/>
        </p:nvSpPr>
        <p:spPr>
          <a:xfrm>
            <a:off x="4178809" y="5219919"/>
            <a:ext cx="3662934" cy="144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Applied leading edge innovation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co-developed with clients and ecosystem partners – SC&amp;E Digital brain, Integrated SC Platform, data foundations, agents &amp; digital twins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(80+ assets)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AB1E23-EF75-7755-196A-8562CC22A230}"/>
              </a:ext>
            </a:extLst>
          </p:cNvPr>
          <p:cNvSpPr txBox="1"/>
          <p:nvPr/>
        </p:nvSpPr>
        <p:spPr>
          <a:xfrm>
            <a:off x="8237343" y="5219919"/>
            <a:ext cx="3547437" cy="116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Accelerated client value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delivering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resilience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and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autonomous decision-making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using scalable assets to drive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measurable business impact at speed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40C6AE-7B73-E3AA-E0E2-83B2595E836D}"/>
              </a:ext>
            </a:extLst>
          </p:cNvPr>
          <p:cNvSpPr txBox="1"/>
          <p:nvPr/>
        </p:nvSpPr>
        <p:spPr>
          <a:xfrm>
            <a:off x="0" y="1332284"/>
            <a:ext cx="12158810" cy="370895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C8A93F-2D9F-DE94-BF7A-047767B2CC75}"/>
              </a:ext>
            </a:extLst>
          </p:cNvPr>
          <p:cNvSpPr txBox="1"/>
          <p:nvPr/>
        </p:nvSpPr>
        <p:spPr>
          <a:xfrm>
            <a:off x="1688939" y="1306698"/>
            <a:ext cx="8582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E82FF"/>
              </a:buClr>
              <a:buSzPct val="12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Globally connected SC&amp;E AI talent with unrivaled depth and scale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69FA234-1EF5-6097-62AF-B94B0C16BC50}"/>
              </a:ext>
            </a:extLst>
          </p:cNvPr>
          <p:cNvCxnSpPr>
            <a:cxnSpLocks/>
          </p:cNvCxnSpPr>
          <p:nvPr/>
        </p:nvCxnSpPr>
        <p:spPr>
          <a:xfrm flipV="1">
            <a:off x="3909563" y="5418627"/>
            <a:ext cx="0" cy="815929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C9B2CD1-A730-4809-832D-FC67929614FD}"/>
              </a:ext>
            </a:extLst>
          </p:cNvPr>
          <p:cNvCxnSpPr>
            <a:cxnSpLocks/>
          </p:cNvCxnSpPr>
          <p:nvPr/>
        </p:nvCxnSpPr>
        <p:spPr>
          <a:xfrm flipV="1">
            <a:off x="7957638" y="5418627"/>
            <a:ext cx="0" cy="815929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12">
            <a:extLst>
              <a:ext uri="{FF2B5EF4-FFF2-40B4-BE49-F238E27FC236}">
                <a16:creationId xmlns:a16="http://schemas.microsoft.com/office/drawing/2014/main" id="{1BF7095B-31E0-65B5-8828-E6D279DF8CA8}"/>
              </a:ext>
            </a:extLst>
          </p:cNvPr>
          <p:cNvSpPr/>
          <p:nvPr/>
        </p:nvSpPr>
        <p:spPr>
          <a:xfrm>
            <a:off x="7654777" y="3352194"/>
            <a:ext cx="2106128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90+</a:t>
            </a: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CD512F7C-ED21-4F93-E75D-5B6B26B15A0E}"/>
              </a:ext>
            </a:extLst>
          </p:cNvPr>
          <p:cNvSpPr/>
          <p:nvPr/>
        </p:nvSpPr>
        <p:spPr>
          <a:xfrm>
            <a:off x="8982162" y="3414089"/>
            <a:ext cx="1923545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Client Engagements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BB61A2BC-1B38-260F-1C00-1E6377D9F064}"/>
              </a:ext>
            </a:extLst>
          </p:cNvPr>
          <p:cNvSpPr/>
          <p:nvPr/>
        </p:nvSpPr>
        <p:spPr>
          <a:xfrm>
            <a:off x="5880916" y="1996256"/>
            <a:ext cx="988752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510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BE82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A1960521-4AEC-FFB3-10BF-6F19D558E3A2}"/>
              </a:ext>
            </a:extLst>
          </p:cNvPr>
          <p:cNvSpPr/>
          <p:nvPr/>
        </p:nvSpPr>
        <p:spPr>
          <a:xfrm>
            <a:off x="7177979" y="2540327"/>
            <a:ext cx="881536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Doctoral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 (PhDs)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5EC7C22D-623D-7B30-9D93-0B9A1652E22B}"/>
              </a:ext>
            </a:extLst>
          </p:cNvPr>
          <p:cNvSpPr/>
          <p:nvPr/>
        </p:nvSpPr>
        <p:spPr>
          <a:xfrm>
            <a:off x="8395905" y="2008861"/>
            <a:ext cx="881536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20</a:t>
            </a: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08AF9F61-73D6-EDAE-D607-AD50BEC2B569}"/>
              </a:ext>
            </a:extLst>
          </p:cNvPr>
          <p:cNvSpPr/>
          <p:nvPr/>
        </p:nvSpPr>
        <p:spPr>
          <a:xfrm>
            <a:off x="9636611" y="2540327"/>
            <a:ext cx="729716" cy="4046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Patents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879869C-1958-01F1-3427-CD311128C567}"/>
              </a:ext>
            </a:extLst>
          </p:cNvPr>
          <p:cNvCxnSpPr>
            <a:cxnSpLocks/>
          </p:cNvCxnSpPr>
          <p:nvPr/>
        </p:nvCxnSpPr>
        <p:spPr>
          <a:xfrm flipV="1">
            <a:off x="7074104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7D1B1BA-0FC4-8796-A09D-98EAFD5759F3}"/>
              </a:ext>
            </a:extLst>
          </p:cNvPr>
          <p:cNvCxnSpPr>
            <a:cxnSpLocks/>
          </p:cNvCxnSpPr>
          <p:nvPr/>
        </p:nvCxnSpPr>
        <p:spPr>
          <a:xfrm flipV="1">
            <a:off x="8225221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3F62D6E-2B79-72B0-A818-1C0CD607B0A8}"/>
              </a:ext>
            </a:extLst>
          </p:cNvPr>
          <p:cNvCxnSpPr>
            <a:cxnSpLocks/>
          </p:cNvCxnSpPr>
          <p:nvPr/>
        </p:nvCxnSpPr>
        <p:spPr>
          <a:xfrm flipV="1">
            <a:off x="9538176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7B75B4B-CCDA-320B-E082-C0072FF3B00F}"/>
              </a:ext>
            </a:extLst>
          </p:cNvPr>
          <p:cNvCxnSpPr>
            <a:cxnSpLocks/>
          </p:cNvCxnSpPr>
          <p:nvPr/>
        </p:nvCxnSpPr>
        <p:spPr>
          <a:xfrm flipV="1">
            <a:off x="10526909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789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FDE6D9-2A11-6D86-203C-9374E4626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C1294F2-1F6A-DA92-D001-6C9B3C977DAE}"/>
              </a:ext>
            </a:extLst>
          </p:cNvPr>
          <p:cNvSpPr/>
          <p:nvPr/>
        </p:nvSpPr>
        <p:spPr>
          <a:xfrm>
            <a:off x="344056" y="1110487"/>
            <a:ext cx="3444588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027B06-9FD8-5481-27FA-9DA18D73A68B}"/>
              </a:ext>
            </a:extLst>
          </p:cNvPr>
          <p:cNvSpPr/>
          <p:nvPr/>
        </p:nvSpPr>
        <p:spPr>
          <a:xfrm>
            <a:off x="344056" y="3643123"/>
            <a:ext cx="3444588" cy="23608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BE145F-A01A-B914-8E67-E52B45537475}"/>
              </a:ext>
            </a:extLst>
          </p:cNvPr>
          <p:cNvSpPr/>
          <p:nvPr/>
        </p:nvSpPr>
        <p:spPr>
          <a:xfrm>
            <a:off x="4071818" y="1110487"/>
            <a:ext cx="3661020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411C71-5ECB-0EEA-F846-B18ACFE69762}"/>
              </a:ext>
            </a:extLst>
          </p:cNvPr>
          <p:cNvSpPr/>
          <p:nvPr/>
        </p:nvSpPr>
        <p:spPr>
          <a:xfrm>
            <a:off x="4071818" y="3633598"/>
            <a:ext cx="3661020" cy="23510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E3F07D-E4C6-83A0-8CE6-AF4718E8422C}"/>
              </a:ext>
            </a:extLst>
          </p:cNvPr>
          <p:cNvSpPr/>
          <p:nvPr/>
        </p:nvSpPr>
        <p:spPr>
          <a:xfrm>
            <a:off x="7982530" y="3638214"/>
            <a:ext cx="3610849" cy="23510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99F950-B833-A997-4635-CD4764DAD71F}"/>
              </a:ext>
            </a:extLst>
          </p:cNvPr>
          <p:cNvSpPr/>
          <p:nvPr/>
        </p:nvSpPr>
        <p:spPr>
          <a:xfrm>
            <a:off x="7982530" y="1121180"/>
            <a:ext cx="3610849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F70C08-3D92-403B-07A1-1818DD814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71856"/>
            <a:ext cx="11430000" cy="381000"/>
          </a:xfrm>
        </p:spPr>
        <p:txBody>
          <a:bodyPr/>
          <a:lstStyle/>
          <a:p>
            <a:r>
              <a:rPr lang="en-US" sz="2800" b="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</a:rPr>
              <a:t>What will clients call us for?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E038C7-32AD-EDCB-9A22-8345AEF782CC}"/>
              </a:ext>
            </a:extLst>
          </p:cNvPr>
          <p:cNvSpPr txBox="1"/>
          <p:nvPr/>
        </p:nvSpPr>
        <p:spPr>
          <a:xfrm>
            <a:off x="381000" y="1152239"/>
            <a:ext cx="35793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Create autonomous, self-orchestrating supply chains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8A59E2-D9CF-B2BE-CC09-F9BF138FE802}"/>
              </a:ext>
            </a:extLst>
          </p:cNvPr>
          <p:cNvSpPr txBox="1"/>
          <p:nvPr/>
        </p:nvSpPr>
        <p:spPr>
          <a:xfrm>
            <a:off x="4144746" y="1175139"/>
            <a:ext cx="36942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Anticipate and respond to supply chain disruptions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732CEE-CD90-EE9E-BE2E-0596CB563679}"/>
              </a:ext>
            </a:extLst>
          </p:cNvPr>
          <p:cNvSpPr txBox="1"/>
          <p:nvPr/>
        </p:nvSpPr>
        <p:spPr>
          <a:xfrm>
            <a:off x="8060776" y="1178938"/>
            <a:ext cx="3579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Create manufacturing operations that can sense and optimize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809EA3-2373-066A-1C32-6F16A249F527}"/>
              </a:ext>
            </a:extLst>
          </p:cNvPr>
          <p:cNvSpPr txBox="1"/>
          <p:nvPr/>
        </p:nvSpPr>
        <p:spPr>
          <a:xfrm>
            <a:off x="381000" y="1821470"/>
            <a:ext cx="3362879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AI agents coordinating planning, inventory, sourcing and fulfillment decisions across the enterprise.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SC&amp;E Digital Brain | 20+ AI agents co-developed with MAGs | Autonomous planning assets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E325E8-A3AC-0300-C015-5FD4FFE6EBB7}"/>
              </a:ext>
            </a:extLst>
          </p:cNvPr>
          <p:cNvSpPr txBox="1"/>
          <p:nvPr/>
        </p:nvSpPr>
        <p:spPr>
          <a:xfrm>
            <a:off x="4163293" y="1790695"/>
            <a:ext cx="3569545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: AI-powered digital twins &amp; simulation agents continuously model disruption scenarios, stress-test supply chain networks, and recommend optimized response actions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Digital twins | MIT Stress test | Network and scenario simulation | Resilience modelling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C4EBEF9-0214-B70C-1A8E-1204DFC6FB88}"/>
              </a:ext>
            </a:extLst>
          </p:cNvPr>
          <p:cNvSpPr txBox="1"/>
          <p:nvPr/>
        </p:nvSpPr>
        <p:spPr>
          <a:xfrm>
            <a:off x="8054371" y="1821470"/>
            <a:ext cx="3527719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AI agents, computer vision, and factory digital twins enable real-time operational sensing, predictive maintenance, and autonomous optimization across manufacturing operations.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Cognitive Factory | AI agents | CV for smart quality | Factory digital twins | Autonomous operations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D0E8C5-59F4-945C-7795-CB874E7C1416}"/>
              </a:ext>
            </a:extLst>
          </p:cNvPr>
          <p:cNvSpPr txBox="1"/>
          <p:nvPr/>
        </p:nvSpPr>
        <p:spPr>
          <a:xfrm>
            <a:off x="84230" y="6127125"/>
            <a:ext cx="57101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Industrials | CGRT |  Life Sciences  |  Energy |  HT &amp; S&amp;P |  C&amp;M |  Utilities | CNR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F301D3-6CB1-893F-A369-CC7334E42BE7}"/>
              </a:ext>
            </a:extLst>
          </p:cNvPr>
          <p:cNvSpPr txBox="1"/>
          <p:nvPr/>
        </p:nvSpPr>
        <p:spPr>
          <a:xfrm>
            <a:off x="399472" y="3727063"/>
            <a:ext cx="34445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Build trusted intelligence for autonomous supply chains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88755-4CF3-B642-3798-72D86F387E8F}"/>
              </a:ext>
            </a:extLst>
          </p:cNvPr>
          <p:cNvSpPr txBox="1"/>
          <p:nvPr/>
        </p:nvSpPr>
        <p:spPr>
          <a:xfrm>
            <a:off x="4213304" y="3721602"/>
            <a:ext cx="34445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Predict risk and optimize execution for capital projects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5C309-4DDD-FB50-330F-C26A3DF52ED3}"/>
              </a:ext>
            </a:extLst>
          </p:cNvPr>
          <p:cNvSpPr txBox="1"/>
          <p:nvPr/>
        </p:nvSpPr>
        <p:spPr>
          <a:xfrm>
            <a:off x="8079248" y="3727063"/>
            <a:ext cx="3579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Continuously optimize procurement decisions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3A53C3-25CD-E675-E7AB-73A40D222B88}"/>
              </a:ext>
            </a:extLst>
          </p:cNvPr>
          <p:cNvSpPr txBox="1"/>
          <p:nvPr/>
        </p:nvSpPr>
        <p:spPr>
          <a:xfrm>
            <a:off x="381000" y="4418024"/>
            <a:ext cx="3444588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Supply Chain knowledge brain including knowledge graphs, SC&amp;E ontologies and data products, providing the intelligence layer that autonomous supply chain decisions rely 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SC&amp;E knowledge graph assets | Supply chain ontologies | SC&amp;E data foundations |  ISCP built on Azure and Google Cloud.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A6FB3-4F23-97AB-EA3B-233CA827E370}"/>
              </a:ext>
            </a:extLst>
          </p:cNvPr>
          <p:cNvSpPr txBox="1"/>
          <p:nvPr/>
        </p:nvSpPr>
        <p:spPr>
          <a:xfrm>
            <a:off x="4214176" y="4418024"/>
            <a:ext cx="3444588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Digital twins and AI-driven control tower enable proactive risk management, schedule optimization, and execution visibility across capital projects.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AI-powered control towers | Digital twins | Agentic workflows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3BD2BA-E990-8F1F-7CDB-4F3A4775DE76}"/>
              </a:ext>
            </a:extLst>
          </p:cNvPr>
          <p:cNvSpPr txBox="1"/>
          <p:nvPr/>
        </p:nvSpPr>
        <p:spPr>
          <a:xfrm>
            <a:off x="8054371" y="4418024"/>
            <a:ext cx="35401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AI-powered procurement agents that continuously monitor supplier risk, recommends optimized buying decisions, and dynamically adapts sourcing strategies to market changes.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Guided buying agents | Supplier intelligence |  contract Mate | Negotiation intelligence | Should-cost modelling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146D4F-0040-D020-8D0B-CC9AF6BF3E55}"/>
              </a:ext>
            </a:extLst>
          </p:cNvPr>
          <p:cNvSpPr txBox="1"/>
          <p:nvPr/>
        </p:nvSpPr>
        <p:spPr>
          <a:xfrm>
            <a:off x="7563636" y="6131227"/>
            <a:ext cx="49281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EMEA |  AMERICAS  |  ASIA OCEANIA |  JAPAN</a:t>
            </a:r>
          </a:p>
        </p:txBody>
      </p:sp>
    </p:spTree>
    <p:extLst>
      <p:ext uri="{BB962C8B-B14F-4D97-AF65-F5344CB8AC3E}">
        <p14:creationId xmlns:p14="http://schemas.microsoft.com/office/powerpoint/2010/main" val="1408561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21D4B-E71A-F275-CDC4-DC0909617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Rectangle 1484">
            <a:extLst>
              <a:ext uri="{FF2B5EF4-FFF2-40B4-BE49-F238E27FC236}">
                <a16:creationId xmlns:a16="http://schemas.microsoft.com/office/drawing/2014/main" id="{63AF8441-9A9B-1ACA-C5D8-BB7E42852102}"/>
              </a:ext>
            </a:extLst>
          </p:cNvPr>
          <p:cNvSpPr/>
          <p:nvPr/>
        </p:nvSpPr>
        <p:spPr>
          <a:xfrm>
            <a:off x="249598" y="1594781"/>
            <a:ext cx="2810301" cy="3522512"/>
          </a:xfrm>
          <a:prstGeom prst="rect">
            <a:avLst/>
          </a:prstGeom>
          <a:noFill/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BA1B2-8EFA-9F7E-6D54-8008140F0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344710"/>
          </a:xfrm>
        </p:spPr>
        <p:txBody>
          <a:bodyPr/>
          <a:lstStyle/>
          <a:p>
            <a:r>
              <a:rPr lang="en-US" sz="2800" b="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</a:rPr>
              <a:t>Ecosystem-embedded AI assets built for industrial-scale outcomes</a:t>
            </a:r>
          </a:p>
        </p:txBody>
      </p:sp>
      <p:pic>
        <p:nvPicPr>
          <p:cNvPr id="6" name="Picture 30" descr="Beyond Work">
            <a:extLst>
              <a:ext uri="{FF2B5EF4-FFF2-40B4-BE49-F238E27FC236}">
                <a16:creationId xmlns:a16="http://schemas.microsoft.com/office/drawing/2014/main" id="{29F8BF64-8CC6-09B1-00DE-4F8AC2132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2966" y="6030872"/>
            <a:ext cx="1061347" cy="17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2" descr="AWS Free SVG, PNG, and vector downloads ...">
            <a:extLst>
              <a:ext uri="{FF2B5EF4-FFF2-40B4-BE49-F238E27FC236}">
                <a16:creationId xmlns:a16="http://schemas.microsoft.com/office/drawing/2014/main" id="{F222EEEA-0978-7F65-FDA9-97B8455D3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2270" y="5885027"/>
            <a:ext cx="537303" cy="53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2B7D840-C109-FF6A-E37E-C44D2EE236A4}"/>
              </a:ext>
            </a:extLst>
          </p:cNvPr>
          <p:cNvSpPr/>
          <p:nvPr/>
        </p:nvSpPr>
        <p:spPr>
          <a:xfrm>
            <a:off x="433609" y="1717568"/>
            <a:ext cx="2469589" cy="2734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INTELLIGENT DIGITAL BRAIN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4700A7-DD6D-B91A-1D28-4B93CDEEB27E}"/>
              </a:ext>
            </a:extLst>
          </p:cNvPr>
          <p:cNvSpPr/>
          <p:nvPr/>
        </p:nvSpPr>
        <p:spPr>
          <a:xfrm>
            <a:off x="433754" y="2031941"/>
            <a:ext cx="2355041" cy="709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Delivering autonomous decision intelligence at scale with ready-to-deploy, pre-built AI &amp; agentic models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076815C-2B93-48F6-5E3D-B7D6508A5F9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3163" y="3031528"/>
            <a:ext cx="1694243" cy="106733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D9916EB-085A-6ABB-96A4-F8A47DF4212F}"/>
              </a:ext>
            </a:extLst>
          </p:cNvPr>
          <p:cNvSpPr txBox="1"/>
          <p:nvPr/>
        </p:nvSpPr>
        <p:spPr>
          <a:xfrm>
            <a:off x="744135" y="4367993"/>
            <a:ext cx="1693271" cy="5847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2-3X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Faster Time to Value</a:t>
            </a:r>
          </a:p>
        </p:txBody>
      </p:sp>
      <p:sp>
        <p:nvSpPr>
          <p:cNvPr id="33" name="Title 3">
            <a:extLst>
              <a:ext uri="{FF2B5EF4-FFF2-40B4-BE49-F238E27FC236}">
                <a16:creationId xmlns:a16="http://schemas.microsoft.com/office/drawing/2014/main" id="{9E297E18-4450-DC26-FE6F-083FA3F714B2}"/>
              </a:ext>
            </a:extLst>
          </p:cNvPr>
          <p:cNvSpPr txBox="1">
            <a:spLocks/>
          </p:cNvSpPr>
          <p:nvPr/>
        </p:nvSpPr>
        <p:spPr>
          <a:xfrm>
            <a:off x="0" y="1034350"/>
            <a:ext cx="12192000" cy="390450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>
            <a:defPPr>
              <a:defRPr lang="en-ES"/>
            </a:defPPr>
            <a:lvl1pPr algn="ctr" defTabSz="228600">
              <a:spcAft>
                <a:spcPts val="1200"/>
              </a:spcAft>
              <a:defRPr sz="200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j-ea"/>
                <a:cs typeface="+mj-cs"/>
              </a:rPr>
              <a:t>Assets with real client outcomes, built for the AI-first era</a:t>
            </a:r>
          </a:p>
        </p:txBody>
      </p:sp>
      <p:sp>
        <p:nvSpPr>
          <p:cNvPr id="41" name="Title 3">
            <a:extLst>
              <a:ext uri="{FF2B5EF4-FFF2-40B4-BE49-F238E27FC236}">
                <a16:creationId xmlns:a16="http://schemas.microsoft.com/office/drawing/2014/main" id="{772AEE9E-8FDC-2725-AB38-604ADA2FDA37}"/>
              </a:ext>
            </a:extLst>
          </p:cNvPr>
          <p:cNvSpPr txBox="1">
            <a:spLocks/>
          </p:cNvSpPr>
          <p:nvPr/>
        </p:nvSpPr>
        <p:spPr>
          <a:xfrm>
            <a:off x="0" y="5297504"/>
            <a:ext cx="12192000" cy="408710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>
            <a:defPPr>
              <a:defRPr lang="en-ES"/>
            </a:defPPr>
            <a:lvl1pPr defTabSz="228600">
              <a:spcAft>
                <a:spcPts val="1200"/>
              </a:spcAft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Co-created with a global network of ecosystem partners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44D83E0-5259-A57A-467F-47CC0AB19493}"/>
              </a:ext>
            </a:extLst>
          </p:cNvPr>
          <p:cNvSpPr/>
          <p:nvPr/>
        </p:nvSpPr>
        <p:spPr>
          <a:xfrm>
            <a:off x="9480872" y="1717568"/>
            <a:ext cx="2245081" cy="2734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AGENTIC PROCUREMENT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18581F9-D28B-9229-C3BF-20A2086459CF}"/>
              </a:ext>
            </a:extLst>
          </p:cNvPr>
          <p:cNvSpPr txBox="1"/>
          <p:nvPr/>
        </p:nvSpPr>
        <p:spPr>
          <a:xfrm>
            <a:off x="9324415" y="2031941"/>
            <a:ext cx="2590545" cy="6093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Unlock, transform and scale E2E procurement with Agentic AI bridging critical gaps, finding right balance of effectiveness &amp; efficiency</a:t>
            </a:r>
          </a:p>
        </p:txBody>
      </p:sp>
      <p:pic>
        <p:nvPicPr>
          <p:cNvPr id="1030" name="Picture 6" descr="NVIDIA Logos | NVIDIA Newsroom">
            <a:extLst>
              <a:ext uri="{FF2B5EF4-FFF2-40B4-BE49-F238E27FC236}">
                <a16:creationId xmlns:a16="http://schemas.microsoft.com/office/drawing/2014/main" id="{C2177A61-C28C-2C5C-D751-91E5A2B60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36" t="32929" r="8863" b="29997"/>
          <a:stretch>
            <a:fillRect/>
          </a:stretch>
        </p:blipFill>
        <p:spPr bwMode="auto">
          <a:xfrm>
            <a:off x="9977757" y="6015300"/>
            <a:ext cx="1068214" cy="27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9" name="Picture 1498">
            <a:extLst>
              <a:ext uri="{FF2B5EF4-FFF2-40B4-BE49-F238E27FC236}">
                <a16:creationId xmlns:a16="http://schemas.microsoft.com/office/drawing/2014/main" id="{B127431A-F21B-2D21-3884-398EE2763CF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598" y="2858266"/>
            <a:ext cx="1617368" cy="860353"/>
          </a:xfrm>
          <a:prstGeom prst="rect">
            <a:avLst/>
          </a:prstGeom>
        </p:spPr>
      </p:pic>
      <p:pic>
        <p:nvPicPr>
          <p:cNvPr id="1500" name="Picture 1499">
            <a:extLst>
              <a:ext uri="{FF2B5EF4-FFF2-40B4-BE49-F238E27FC236}">
                <a16:creationId xmlns:a16="http://schemas.microsoft.com/office/drawing/2014/main" id="{6C49B689-E0AE-D634-7277-EEF4042B9C5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538" y="3075186"/>
            <a:ext cx="1549168" cy="857745"/>
          </a:xfrm>
          <a:prstGeom prst="rect">
            <a:avLst/>
          </a:prstGeom>
        </p:spPr>
      </p:pic>
      <p:sp>
        <p:nvSpPr>
          <p:cNvPr id="1501" name="TextBox 1500">
            <a:extLst>
              <a:ext uri="{FF2B5EF4-FFF2-40B4-BE49-F238E27FC236}">
                <a16:creationId xmlns:a16="http://schemas.microsoft.com/office/drawing/2014/main" id="{35DD515B-C894-7D12-4EA6-0A477A5F85A8}"/>
              </a:ext>
            </a:extLst>
          </p:cNvPr>
          <p:cNvSpPr txBox="1"/>
          <p:nvPr/>
        </p:nvSpPr>
        <p:spPr>
          <a:xfrm>
            <a:off x="9175176" y="4302945"/>
            <a:ext cx="1051387" cy="66172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25-30%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Improvement in Procurement NPS</a:t>
            </a:r>
          </a:p>
        </p:txBody>
      </p:sp>
      <p:sp>
        <p:nvSpPr>
          <p:cNvPr id="1502" name="TextBox 1501">
            <a:extLst>
              <a:ext uri="{FF2B5EF4-FFF2-40B4-BE49-F238E27FC236}">
                <a16:creationId xmlns:a16="http://schemas.microsoft.com/office/drawing/2014/main" id="{54AC7B06-1F8B-4B58-E152-8CE5748EB0B7}"/>
              </a:ext>
            </a:extLst>
          </p:cNvPr>
          <p:cNvSpPr txBox="1"/>
          <p:nvPr/>
        </p:nvSpPr>
        <p:spPr>
          <a:xfrm>
            <a:off x="10148307" y="4288389"/>
            <a:ext cx="1156526" cy="81560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20-25%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Reduction in Source-to-Contract cycle time</a:t>
            </a:r>
          </a:p>
        </p:txBody>
      </p:sp>
      <p:sp>
        <p:nvSpPr>
          <p:cNvPr id="1503" name="TextBox 1502">
            <a:extLst>
              <a:ext uri="{FF2B5EF4-FFF2-40B4-BE49-F238E27FC236}">
                <a16:creationId xmlns:a16="http://schemas.microsoft.com/office/drawing/2014/main" id="{21737A75-5252-8D7A-4531-F73BD52381B1}"/>
              </a:ext>
            </a:extLst>
          </p:cNvPr>
          <p:cNvSpPr txBox="1"/>
          <p:nvPr/>
        </p:nvSpPr>
        <p:spPr>
          <a:xfrm>
            <a:off x="11226577" y="4279962"/>
            <a:ext cx="868915" cy="81560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8-10%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Reduction in Maverick  Buying</a:t>
            </a:r>
          </a:p>
        </p:txBody>
      </p:sp>
      <p:grpSp>
        <p:nvGrpSpPr>
          <p:cNvPr id="1516" name="Group 1515">
            <a:extLst>
              <a:ext uri="{FF2B5EF4-FFF2-40B4-BE49-F238E27FC236}">
                <a16:creationId xmlns:a16="http://schemas.microsoft.com/office/drawing/2014/main" id="{244EDFB6-EC6C-132A-B57B-2132FC849906}"/>
              </a:ext>
            </a:extLst>
          </p:cNvPr>
          <p:cNvGrpSpPr/>
          <p:nvPr/>
        </p:nvGrpSpPr>
        <p:grpSpPr>
          <a:xfrm>
            <a:off x="6181509" y="1594781"/>
            <a:ext cx="2810301" cy="3522512"/>
            <a:chOff x="3230141" y="2834744"/>
            <a:chExt cx="2810301" cy="3522512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5F23501-D25B-BEC3-B7CD-3B5600B188FE}"/>
                </a:ext>
              </a:extLst>
            </p:cNvPr>
            <p:cNvSpPr/>
            <p:nvPr/>
          </p:nvSpPr>
          <p:spPr>
            <a:xfrm>
              <a:off x="3524199" y="2957531"/>
              <a:ext cx="2245081" cy="273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INDUSTRIAL AI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1B4F976-1623-9E45-CDE7-E8993B158623}"/>
                </a:ext>
              </a:extLst>
            </p:cNvPr>
            <p:cNvSpPr txBox="1"/>
            <p:nvPr/>
          </p:nvSpPr>
          <p:spPr>
            <a:xfrm>
              <a:off x="3357006" y="3271904"/>
              <a:ext cx="2590545" cy="609398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Tackle manufacturing silos, talent scarcity, supply chain volatility with an agent-powered responsive, cognitive &amp; human-aware factory</a:t>
              </a:r>
              <a:endParaRPr kumimoji="0" lang="en-IN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97514FE-DBC8-6F04-E9EE-09B93ECAE997}"/>
                </a:ext>
              </a:extLst>
            </p:cNvPr>
            <p:cNvSpPr txBox="1"/>
            <p:nvPr/>
          </p:nvSpPr>
          <p:spPr>
            <a:xfrm>
              <a:off x="3260757" y="5535339"/>
              <a:ext cx="955806" cy="723275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-10%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U</a:t>
              </a:r>
              <a:r>
                <a:rPr kumimoji="0" lang="en-US" sz="900" b="0" i="0" u="none" strike="noStrike" kern="1200" cap="none" spc="0" normalizeH="0" baseline="0" noProof="0" err="1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nplanned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 Downtime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8DCE082-566D-7B5B-5FDF-A99A8A634BA1}"/>
                </a:ext>
              </a:extLst>
            </p:cNvPr>
            <p:cNvSpPr txBox="1"/>
            <p:nvPr/>
          </p:nvSpPr>
          <p:spPr>
            <a:xfrm>
              <a:off x="4112263" y="5535339"/>
              <a:ext cx="955806" cy="584775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-45%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Quality Costs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3186FC-8BA4-66A4-1202-DEA60F03C669}"/>
                </a:ext>
              </a:extLst>
            </p:cNvPr>
            <p:cNvSpPr txBox="1"/>
            <p:nvPr/>
          </p:nvSpPr>
          <p:spPr>
            <a:xfrm>
              <a:off x="4957594" y="5557111"/>
              <a:ext cx="955806" cy="723275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+20%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Maintenance Efficiency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6F6314E-72A3-1A9B-6475-D90D97C1F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46342" y="4483935"/>
              <a:ext cx="1433241" cy="8061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C5BD553-167B-F26E-FF2B-796620FB0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4783" y="4209419"/>
              <a:ext cx="1586904" cy="8946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09" name="Rectangle 1508">
              <a:extLst>
                <a:ext uri="{FF2B5EF4-FFF2-40B4-BE49-F238E27FC236}">
                  <a16:creationId xmlns:a16="http://schemas.microsoft.com/office/drawing/2014/main" id="{FA37DDFB-E541-9200-DA9C-0CDF8D33B58E}"/>
                </a:ext>
              </a:extLst>
            </p:cNvPr>
            <p:cNvSpPr/>
            <p:nvPr/>
          </p:nvSpPr>
          <p:spPr>
            <a:xfrm>
              <a:off x="3230141" y="2834744"/>
              <a:ext cx="2810301" cy="352251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grpSp>
        <p:nvGrpSpPr>
          <p:cNvPr id="1517" name="Group 1516">
            <a:extLst>
              <a:ext uri="{FF2B5EF4-FFF2-40B4-BE49-F238E27FC236}">
                <a16:creationId xmlns:a16="http://schemas.microsoft.com/office/drawing/2014/main" id="{07F10DD6-9EA5-AF77-2916-567FC5C95B62}"/>
              </a:ext>
            </a:extLst>
          </p:cNvPr>
          <p:cNvGrpSpPr/>
          <p:nvPr/>
        </p:nvGrpSpPr>
        <p:grpSpPr>
          <a:xfrm>
            <a:off x="3186597" y="1594781"/>
            <a:ext cx="2839476" cy="3522512"/>
            <a:chOff x="6181509" y="2834744"/>
            <a:chExt cx="2839476" cy="352251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E4195CB-9079-40B5-C842-53361A1BDABD}"/>
                </a:ext>
              </a:extLst>
            </p:cNvPr>
            <p:cNvSpPr/>
            <p:nvPr/>
          </p:nvSpPr>
          <p:spPr>
            <a:xfrm>
              <a:off x="6390281" y="2957531"/>
              <a:ext cx="2469589" cy="273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CAPITAL PROJECTS AI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FC8B8D2-B9FF-B44B-58BA-8203848F4436}"/>
                </a:ext>
              </a:extLst>
            </p:cNvPr>
            <p:cNvSpPr/>
            <p:nvPr/>
          </p:nvSpPr>
          <p:spPr>
            <a:xfrm>
              <a:off x="6359104" y="3271904"/>
              <a:ext cx="2590545" cy="7092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Multi agent systems augment &amp; automate complex workflows allowing users to focus on more complex and valuable activities</a:t>
              </a:r>
            </a:p>
          </p:txBody>
        </p:sp>
        <p:sp>
          <p:nvSpPr>
            <p:cNvPr id="1486" name="Rectangle 1485">
              <a:extLst>
                <a:ext uri="{FF2B5EF4-FFF2-40B4-BE49-F238E27FC236}">
                  <a16:creationId xmlns:a16="http://schemas.microsoft.com/office/drawing/2014/main" id="{48EBC756-51B9-49A6-DB44-1203E727281C}"/>
                </a:ext>
              </a:extLst>
            </p:cNvPr>
            <p:cNvSpPr/>
            <p:nvPr/>
          </p:nvSpPr>
          <p:spPr>
            <a:xfrm>
              <a:off x="6988631" y="4376056"/>
              <a:ext cx="978488" cy="3071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WIP</a:t>
              </a:r>
              <a:endParaRPr kumimoji="0" lang="en-IN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pic>
          <p:nvPicPr>
            <p:cNvPr id="1488" name="Picture 1487">
              <a:extLst>
                <a:ext uri="{FF2B5EF4-FFF2-40B4-BE49-F238E27FC236}">
                  <a16:creationId xmlns:a16="http://schemas.microsoft.com/office/drawing/2014/main" id="{A7AAEC16-9008-3C2F-73F6-2B9AB3A95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8304" y="4282648"/>
              <a:ext cx="1616394" cy="1029646"/>
            </a:xfrm>
            <a:prstGeom prst="rect">
              <a:avLst/>
            </a:prstGeom>
          </p:spPr>
        </p:pic>
        <p:pic>
          <p:nvPicPr>
            <p:cNvPr id="1489" name="Picture 1488">
              <a:extLst>
                <a:ext uri="{FF2B5EF4-FFF2-40B4-BE49-F238E27FC236}">
                  <a16:creationId xmlns:a16="http://schemas.microsoft.com/office/drawing/2014/main" id="{BC7678F3-4DC0-953C-6091-63514181B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31702" y="4119663"/>
              <a:ext cx="1625149" cy="1014922"/>
            </a:xfrm>
            <a:prstGeom prst="rect">
              <a:avLst/>
            </a:prstGeom>
          </p:spPr>
        </p:pic>
        <p:sp>
          <p:nvSpPr>
            <p:cNvPr id="1490" name="TextBox 1489">
              <a:extLst>
                <a:ext uri="{FF2B5EF4-FFF2-40B4-BE49-F238E27FC236}">
                  <a16:creationId xmlns:a16="http://schemas.microsoft.com/office/drawing/2014/main" id="{BBFC77B1-EB44-CB9D-6A9B-B6AE2DE9200E}"/>
                </a:ext>
              </a:extLst>
            </p:cNvPr>
            <p:cNvSpPr txBox="1"/>
            <p:nvPr/>
          </p:nvSpPr>
          <p:spPr>
            <a:xfrm>
              <a:off x="6181509" y="5588200"/>
              <a:ext cx="955806" cy="723275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8-14%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Project Value Uplift</a:t>
              </a:r>
            </a:p>
          </p:txBody>
        </p:sp>
        <p:sp>
          <p:nvSpPr>
            <p:cNvPr id="1491" name="TextBox 1490">
              <a:extLst>
                <a:ext uri="{FF2B5EF4-FFF2-40B4-BE49-F238E27FC236}">
                  <a16:creationId xmlns:a16="http://schemas.microsoft.com/office/drawing/2014/main" id="{CF74A1AB-6B9F-E6A7-08D9-82E1FD177C40}"/>
                </a:ext>
              </a:extLst>
            </p:cNvPr>
            <p:cNvSpPr txBox="1"/>
            <p:nvPr/>
          </p:nvSpPr>
          <p:spPr>
            <a:xfrm>
              <a:off x="7040579" y="5588200"/>
              <a:ext cx="955806" cy="692497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10-20%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Lower Planned Capex</a:t>
              </a:r>
            </a:p>
          </p:txBody>
        </p:sp>
        <p:sp>
          <p:nvSpPr>
            <p:cNvPr id="1492" name="TextBox 1491">
              <a:extLst>
                <a:ext uri="{FF2B5EF4-FFF2-40B4-BE49-F238E27FC236}">
                  <a16:creationId xmlns:a16="http://schemas.microsoft.com/office/drawing/2014/main" id="{C011259C-9C18-2549-2670-47A4E22BDEE8}"/>
                </a:ext>
              </a:extLst>
            </p:cNvPr>
            <p:cNvSpPr txBox="1"/>
            <p:nvPr/>
          </p:nvSpPr>
          <p:spPr>
            <a:xfrm>
              <a:off x="7969598" y="5582214"/>
              <a:ext cx="1051387" cy="553998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20-30%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Fewer Overruns</a:t>
              </a:r>
            </a:p>
          </p:txBody>
        </p:sp>
        <p:sp>
          <p:nvSpPr>
            <p:cNvPr id="1510" name="Rectangle 1509">
              <a:extLst>
                <a:ext uri="{FF2B5EF4-FFF2-40B4-BE49-F238E27FC236}">
                  <a16:creationId xmlns:a16="http://schemas.microsoft.com/office/drawing/2014/main" id="{BF760A95-FEE4-FAF0-FE99-43878C33CEE7}"/>
                </a:ext>
              </a:extLst>
            </p:cNvPr>
            <p:cNvSpPr/>
            <p:nvPr/>
          </p:nvSpPr>
          <p:spPr>
            <a:xfrm>
              <a:off x="6210684" y="2834744"/>
              <a:ext cx="2810301" cy="352251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sp>
        <p:nvSpPr>
          <p:cNvPr id="1511" name="Rectangle 1510">
            <a:extLst>
              <a:ext uri="{FF2B5EF4-FFF2-40B4-BE49-F238E27FC236}">
                <a16:creationId xmlns:a16="http://schemas.microsoft.com/office/drawing/2014/main" id="{75D03EAA-C838-02E1-7341-6BC49B4CBEAF}"/>
              </a:ext>
            </a:extLst>
          </p:cNvPr>
          <p:cNvSpPr/>
          <p:nvPr/>
        </p:nvSpPr>
        <p:spPr>
          <a:xfrm>
            <a:off x="9191226" y="1594781"/>
            <a:ext cx="2810301" cy="3522512"/>
          </a:xfrm>
          <a:prstGeom prst="rect">
            <a:avLst/>
          </a:prstGeom>
          <a:noFill/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2050" name="Picture 2" descr="Blue Yonder WMS - Etail Integration ...">
            <a:extLst>
              <a:ext uri="{FF2B5EF4-FFF2-40B4-BE49-F238E27FC236}">
                <a16:creationId xmlns:a16="http://schemas.microsoft.com/office/drawing/2014/main" id="{C560C341-8769-89CD-3163-A1AE208FF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4121" y="5932206"/>
            <a:ext cx="1096096" cy="28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9 Accelerates Enterprise Value ...">
            <a:extLst>
              <a:ext uri="{FF2B5EF4-FFF2-40B4-BE49-F238E27FC236}">
                <a16:creationId xmlns:a16="http://schemas.microsoft.com/office/drawing/2014/main" id="{166738CF-C8CE-7842-4733-54DDE400F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1601" y="5850967"/>
            <a:ext cx="564352" cy="56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mpany logo">
            <a:extLst>
              <a:ext uri="{FF2B5EF4-FFF2-40B4-BE49-F238E27FC236}">
                <a16:creationId xmlns:a16="http://schemas.microsoft.com/office/drawing/2014/main" id="{AB0D94AA-944E-1109-F04E-CC98BAB0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4390" y="5693907"/>
            <a:ext cx="1465552" cy="82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mpany logo">
            <a:extLst>
              <a:ext uri="{FF2B5EF4-FFF2-40B4-BE49-F238E27FC236}">
                <a16:creationId xmlns:a16="http://schemas.microsoft.com/office/drawing/2014/main" id="{9DB51A49-56A7-1266-B699-EC17EB4D7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4585" y="6024776"/>
            <a:ext cx="1203811" cy="18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8E85C7-3CDA-AD21-D1A6-ACD1F1E471FA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107" y="5914802"/>
            <a:ext cx="910286" cy="3825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F84BE0-D23F-A47D-9F84-8356BE459295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clrChange>
              <a:clrFrom>
                <a:srgbClr val="141413"/>
              </a:clrFrom>
              <a:clrTo>
                <a:srgbClr val="14141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159" y="5955035"/>
            <a:ext cx="1091601" cy="279150"/>
          </a:xfrm>
          <a:prstGeom prst="rect">
            <a:avLst/>
          </a:prstGeom>
        </p:spPr>
      </p:pic>
      <p:pic>
        <p:nvPicPr>
          <p:cNvPr id="2" name="Picture 2" descr="World Procurement Congress - Partners">
            <a:extLst>
              <a:ext uri="{FF2B5EF4-FFF2-40B4-BE49-F238E27FC236}">
                <a16:creationId xmlns:a16="http://schemas.microsoft.com/office/drawing/2014/main" id="{9FDEF9E2-FB6B-02D7-9A40-78CED206C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9411" y="5987002"/>
            <a:ext cx="1038532" cy="29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349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7CB07-B1DA-1B50-B990-C5AA141E6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0C7128-BA8A-11DE-2FF5-83CBCACB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3232023"/>
            <a:ext cx="11430000" cy="393954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943189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7195C-B1D3-ED72-0789-237385A7F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246221"/>
          </a:xfrm>
        </p:spPr>
        <p:txBody>
          <a:bodyPr/>
          <a:lstStyle/>
          <a:p>
            <a:r>
              <a:rPr lang="en-US" sz="2000">
                <a:solidFill>
                  <a:schemeClr val="bg1"/>
                </a:solidFill>
              </a:rPr>
              <a:t>We have initiated interlocks with RPs for the phase 1 centers (2 in a box alignment)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8B7B96-4CE0-81C3-B8BC-1DDA99078F25}"/>
              </a:ext>
            </a:extLst>
          </p:cNvPr>
          <p:cNvGraphicFramePr>
            <a:graphicFrameLocks noGrp="1"/>
          </p:cNvGraphicFramePr>
          <p:nvPr/>
        </p:nvGraphicFramePr>
        <p:xfrm>
          <a:off x="380999" y="1188720"/>
          <a:ext cx="10933544" cy="418280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00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829">
                  <a:extLst>
                    <a:ext uri="{9D8B030D-6E8A-4147-A177-3AD203B41FA5}">
                      <a16:colId xmlns:a16="http://schemas.microsoft.com/office/drawing/2014/main" val="3308707569"/>
                    </a:ext>
                  </a:extLst>
                </a:gridCol>
                <a:gridCol w="2918206">
                  <a:extLst>
                    <a:ext uri="{9D8B030D-6E8A-4147-A177-3AD203B41FA5}">
                      <a16:colId xmlns:a16="http://schemas.microsoft.com/office/drawing/2014/main" val="1487701520"/>
                    </a:ext>
                  </a:extLst>
                </a:gridCol>
                <a:gridCol w="2918206">
                  <a:extLst>
                    <a:ext uri="{9D8B030D-6E8A-4147-A177-3AD203B41FA5}">
                      <a16:colId xmlns:a16="http://schemas.microsoft.com/office/drawing/2014/main" val="795953414"/>
                    </a:ext>
                  </a:extLst>
                </a:gridCol>
              </a:tblGrid>
              <a:tr h="316879">
                <a:tc>
                  <a:txBody>
                    <a:bodyPr/>
                    <a:lstStyle/>
                    <a:p>
                      <a:pPr algn="ctr"/>
                      <a:r>
                        <a:rPr lang="en-IN" sz="14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RP/ RE</a:t>
                      </a:r>
                      <a:endParaRPr lang="en-IN" sz="14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+mj-lt"/>
                        </a:rPr>
                        <a:t>Phase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+mj-lt"/>
                        </a:rPr>
                        <a:t>AI and Data Lead</a:t>
                      </a:r>
                      <a:endParaRPr lang="en-IN" sz="14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+mj-lt"/>
                        </a:rPr>
                        <a:t>RP  / RE Lead</a:t>
                      </a:r>
                      <a:endParaRPr lang="en-IN" sz="14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006">
                <a:tc>
                  <a:txBody>
                    <a:bodyPr/>
                    <a:lstStyle/>
                    <a:p>
                      <a:pPr algn="l"/>
                      <a:r>
                        <a:rPr lang="en-IN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Industry and Enterprise</a:t>
                      </a:r>
                    </a:p>
                    <a:p>
                      <a:pPr algn="l"/>
                      <a:r>
                        <a:rPr lang="en-IN" sz="1200" b="1" i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(Banking, Energy, CGRT, LS)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66CCFF"/>
                          </a:solidFill>
                          <a:latin typeface="+mj-lt"/>
                        </a:rPr>
                        <a:t>Vijay Sharma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Muqsit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8008826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IN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Supply Chain &amp; Engineering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66CCFF"/>
                          </a:solidFill>
                          <a:latin typeface="+mj-lt"/>
                        </a:rPr>
                        <a:t>Jaime Lagunas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Tracey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733257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Song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66CCFF"/>
                          </a:solidFill>
                          <a:latin typeface="+mj-lt"/>
                        </a:rPr>
                        <a:t>Sharad Sachdev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Ndidi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IN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Agentic (AI&amp;D)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rgbClr val="66CCFF"/>
                          </a:solidFill>
                          <a:latin typeface="+mj-lt"/>
                          <a:ea typeface="+mn-ea"/>
                          <a:cs typeface="+mn-cs"/>
                        </a:rPr>
                        <a:t>Bo Zhang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Lan Guan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06166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IN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Data </a:t>
                      </a:r>
                      <a:r>
                        <a:rPr lang="en-IN" sz="1400" b="1" kern="120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(AI&amp;D)</a:t>
                      </a:r>
                      <a:endParaRPr lang="en-IN" sz="1400" b="1">
                        <a:solidFill>
                          <a:schemeClr val="bg1">
                            <a:lumMod val="8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rgbClr val="66CCFF"/>
                          </a:solidFill>
                          <a:latin typeface="+mj-lt"/>
                          <a:ea typeface="+mn-ea"/>
                          <a:cs typeface="+mn-cs"/>
                        </a:rPr>
                        <a:t>Teresa Chung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Lan Guan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057840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IN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AI Governance &amp; Infra  </a:t>
                      </a:r>
                      <a:r>
                        <a:rPr lang="en-IN" sz="1400" b="1" kern="120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(AI&amp;D)</a:t>
                      </a:r>
                      <a:endParaRPr lang="en-IN" sz="1400" b="1">
                        <a:solidFill>
                          <a:schemeClr val="bg1">
                            <a:lumMod val="8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rgbClr val="66CCFF"/>
                          </a:solidFill>
                          <a:latin typeface="+mj-lt"/>
                          <a:ea typeface="+mn-ea"/>
                          <a:cs typeface="+mn-cs"/>
                        </a:rPr>
                        <a:t>Lisa Wilson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Lan Guan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03577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IN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Finance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66CCFF"/>
                          </a:solidFill>
                          <a:latin typeface="+mj-lt"/>
                        </a:rPr>
                        <a:t>Andrea Francis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Arundhati</a:t>
                      </a:r>
                      <a:endParaRPr lang="en-US" sz="1200" b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2418590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IN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Talent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Winnie Cheng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Kara Lee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0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Industry and Enterprise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(Other 9 Industries)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Vijay Sharma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>
                              <a:lumMod val="85000"/>
                            </a:srgbClr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Muqsit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100553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Cybersecurity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Not Prioritised for phase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0475969"/>
                  </a:ext>
                </a:extLst>
              </a:tr>
              <a:tr h="316879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Ecosystems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j-lt"/>
                        </a:rPr>
                        <a:t>TBD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Multiple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8EC7746-B041-516E-143F-1749A6A24AC0}"/>
              </a:ext>
            </a:extLst>
          </p:cNvPr>
          <p:cNvSpPr txBox="1"/>
          <p:nvPr/>
        </p:nvSpPr>
        <p:spPr>
          <a:xfrm>
            <a:off x="4451465" y="6153834"/>
            <a:ext cx="44412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i="1" u="none" strike="noStrike" kern="1200" cap="none" spc="0" normalizeH="0" baseline="0" noProof="0">
                <a:ln>
                  <a:noFill/>
                </a:ln>
                <a:solidFill>
                  <a:srgbClr val="66CC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Actively working </a:t>
            </a:r>
            <a:endParaRPr lang="en-US" sz="1200" i="1">
              <a:solidFill>
                <a:srgbClr val="66CCFF"/>
              </a:solidFill>
              <a:latin typeface="Graphik"/>
            </a:endParaRPr>
          </a:p>
          <a:p>
            <a:r>
              <a:rPr kumimoji="0" lang="en-US" sz="1200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In-principle alignment; final  approval pending</a:t>
            </a:r>
            <a:endParaRPr lang="en-US" sz="1200" i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516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77554-059E-FCEA-4995-0D842E413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55DB73EF-F6C3-7888-CFBF-93C7852E63AD}"/>
              </a:ext>
            </a:extLst>
          </p:cNvPr>
          <p:cNvCxnSpPr/>
          <p:nvPr/>
        </p:nvCxnSpPr>
        <p:spPr>
          <a:xfrm>
            <a:off x="6104998" y="1768247"/>
            <a:ext cx="0" cy="4728246"/>
          </a:xfrm>
          <a:prstGeom prst="line">
            <a:avLst/>
          </a:prstGeom>
          <a:ln w="6350">
            <a:solidFill>
              <a:srgbClr val="6907F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104F08CA-8063-4CE0-4C36-1B2965097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246221"/>
          </a:xfrm>
        </p:spPr>
        <p:txBody>
          <a:bodyPr/>
          <a:lstStyle/>
          <a:p>
            <a:r>
              <a:rPr lang="en-US" sz="2000">
                <a:solidFill>
                  <a:schemeClr val="bg1"/>
                </a:solidFill>
              </a:rPr>
              <a:t>AAICC - Plan and Key Milestones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51642B-F3FC-72E2-7957-08E42863715C}"/>
              </a:ext>
            </a:extLst>
          </p:cNvPr>
          <p:cNvSpPr/>
          <p:nvPr/>
        </p:nvSpPr>
        <p:spPr>
          <a:xfrm>
            <a:off x="460998" y="1020707"/>
            <a:ext cx="10959662" cy="5078704"/>
          </a:xfrm>
          <a:prstGeom prst="rect">
            <a:avLst/>
          </a:prstGeom>
          <a:solidFill>
            <a:schemeClr val="accent1">
              <a:lumMod val="60000"/>
              <a:lumOff val="40000"/>
              <a:alpha val="14000"/>
            </a:schemeClr>
          </a:solidFill>
          <a:ln w="1016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2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0599C26-94B6-5F44-B3CF-AC1BC282A4FD}"/>
              </a:ext>
            </a:extLst>
          </p:cNvPr>
          <p:cNvSpPr/>
          <p:nvPr/>
        </p:nvSpPr>
        <p:spPr>
          <a:xfrm>
            <a:off x="3252911" y="1423928"/>
            <a:ext cx="1099394" cy="279759"/>
          </a:xfrm>
          <a:prstGeom prst="rect">
            <a:avLst/>
          </a:prstGeom>
          <a:solidFill>
            <a:srgbClr val="F5F6F8"/>
          </a:solidFill>
          <a:ln w="508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IN" sz="1600" b="1" i="0">
                <a:solidFill>
                  <a:srgbClr val="1A1A2E"/>
                </a:solidFill>
                <a:latin typeface="Calibri"/>
              </a:rPr>
              <a:t>Mar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53BA1B0-F11A-E039-9F12-883F225B1DA5}"/>
              </a:ext>
            </a:extLst>
          </p:cNvPr>
          <p:cNvSpPr/>
          <p:nvPr/>
        </p:nvSpPr>
        <p:spPr>
          <a:xfrm>
            <a:off x="4400304" y="1423928"/>
            <a:ext cx="1099394" cy="279759"/>
          </a:xfrm>
          <a:prstGeom prst="rect">
            <a:avLst/>
          </a:prstGeom>
          <a:solidFill>
            <a:srgbClr val="F5F6F8"/>
          </a:solidFill>
          <a:ln w="508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IN" sz="1600" b="1" i="0">
                <a:solidFill>
                  <a:srgbClr val="1A1A2E"/>
                </a:solidFill>
                <a:latin typeface="Calibri"/>
              </a:rPr>
              <a:t>Apr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536A941-43CD-1192-669D-0CC540A4E5C2}"/>
              </a:ext>
            </a:extLst>
          </p:cNvPr>
          <p:cNvSpPr/>
          <p:nvPr/>
        </p:nvSpPr>
        <p:spPr>
          <a:xfrm>
            <a:off x="5547696" y="1423928"/>
            <a:ext cx="1099394" cy="279759"/>
          </a:xfrm>
          <a:prstGeom prst="rect">
            <a:avLst/>
          </a:prstGeom>
          <a:solidFill>
            <a:srgbClr val="F5F6F8"/>
          </a:solidFill>
          <a:ln w="508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IN" sz="1600" b="1" i="0">
                <a:solidFill>
                  <a:srgbClr val="1A1A2E"/>
                </a:solidFill>
                <a:latin typeface="Calibri"/>
              </a:rPr>
              <a:t>May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7158703-9AFB-D509-12CF-A25EB7DB101E}"/>
              </a:ext>
            </a:extLst>
          </p:cNvPr>
          <p:cNvSpPr/>
          <p:nvPr/>
        </p:nvSpPr>
        <p:spPr>
          <a:xfrm>
            <a:off x="6695090" y="1423928"/>
            <a:ext cx="1099394" cy="279759"/>
          </a:xfrm>
          <a:prstGeom prst="rect">
            <a:avLst/>
          </a:prstGeom>
          <a:solidFill>
            <a:srgbClr val="F5F6F8"/>
          </a:solidFill>
          <a:ln w="508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IN" sz="1600" b="1" i="0">
                <a:solidFill>
                  <a:srgbClr val="1A1A2E"/>
                </a:solidFill>
                <a:latin typeface="Calibri"/>
              </a:rPr>
              <a:t>Jun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BDAC9D7-0CF4-3EC7-1764-48CF4CBBE2B3}"/>
              </a:ext>
            </a:extLst>
          </p:cNvPr>
          <p:cNvSpPr/>
          <p:nvPr/>
        </p:nvSpPr>
        <p:spPr>
          <a:xfrm>
            <a:off x="7842483" y="1423928"/>
            <a:ext cx="1099394" cy="279759"/>
          </a:xfrm>
          <a:prstGeom prst="rect">
            <a:avLst/>
          </a:prstGeom>
          <a:solidFill>
            <a:srgbClr val="F5F6F8"/>
          </a:solidFill>
          <a:ln w="508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IN" sz="1600" b="1" i="0">
                <a:solidFill>
                  <a:srgbClr val="1A1A2E"/>
                </a:solidFill>
                <a:latin typeface="Calibri"/>
              </a:rPr>
              <a:t>Jul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1CD8782-7738-60EB-9824-DD79D0A56C57}"/>
              </a:ext>
            </a:extLst>
          </p:cNvPr>
          <p:cNvSpPr/>
          <p:nvPr/>
        </p:nvSpPr>
        <p:spPr>
          <a:xfrm>
            <a:off x="8989877" y="1423928"/>
            <a:ext cx="1099394" cy="279759"/>
          </a:xfrm>
          <a:prstGeom prst="rect">
            <a:avLst/>
          </a:prstGeom>
          <a:solidFill>
            <a:srgbClr val="F5F6F8"/>
          </a:solidFill>
          <a:ln w="508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IN" sz="1600" b="1" i="0">
                <a:solidFill>
                  <a:srgbClr val="1A1A2E"/>
                </a:solidFill>
                <a:latin typeface="Calibri"/>
              </a:rPr>
              <a:t>Aug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31A54F3-AB89-5847-780F-F3D2C70AFB8B}"/>
              </a:ext>
            </a:extLst>
          </p:cNvPr>
          <p:cNvSpPr/>
          <p:nvPr/>
        </p:nvSpPr>
        <p:spPr>
          <a:xfrm>
            <a:off x="10137270" y="1423928"/>
            <a:ext cx="1099394" cy="279759"/>
          </a:xfrm>
          <a:prstGeom prst="rect">
            <a:avLst/>
          </a:prstGeom>
          <a:solidFill>
            <a:srgbClr val="A100FF"/>
          </a:solidFill>
          <a:ln w="508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IN" sz="1600" b="1" i="0">
                <a:solidFill>
                  <a:srgbClr val="FFFFFF"/>
                </a:solidFill>
                <a:latin typeface="Calibri"/>
              </a:rPr>
              <a:t>Sep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6FCDAD7-F856-2C53-4CD6-6DFAD66B49ED}"/>
              </a:ext>
            </a:extLst>
          </p:cNvPr>
          <p:cNvSpPr txBox="1"/>
          <p:nvPr/>
        </p:nvSpPr>
        <p:spPr>
          <a:xfrm>
            <a:off x="460998" y="1768247"/>
            <a:ext cx="309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IN" sz="1400" b="1">
                <a:solidFill>
                  <a:schemeClr val="bg1"/>
                </a:solidFill>
                <a:latin typeface="Calibri"/>
              </a:rPr>
              <a:t>1 Framework and assessment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F66DF16-939F-97B9-6A25-791E269EB1F5}"/>
              </a:ext>
            </a:extLst>
          </p:cNvPr>
          <p:cNvSpPr/>
          <p:nvPr/>
        </p:nvSpPr>
        <p:spPr>
          <a:xfrm>
            <a:off x="3244912" y="1800527"/>
            <a:ext cx="4557572" cy="182919"/>
          </a:xfrm>
          <a:prstGeom prst="rect">
            <a:avLst/>
          </a:prstGeom>
          <a:solidFill>
            <a:srgbClr val="DCC2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81D8D81-C713-5797-2BD5-57A7585F22E6}"/>
              </a:ext>
            </a:extLst>
          </p:cNvPr>
          <p:cNvSpPr/>
          <p:nvPr/>
        </p:nvSpPr>
        <p:spPr>
          <a:xfrm rot="2700000">
            <a:off x="4506113" y="1813009"/>
            <a:ext cx="144000" cy="144000"/>
          </a:xfrm>
          <a:prstGeom prst="rect">
            <a:avLst/>
          </a:prstGeom>
          <a:solidFill>
            <a:srgbClr val="00B050"/>
          </a:solidFill>
          <a:ln w="1524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BEB1BD4-38E8-9D49-912D-A5E2734F63BF}"/>
              </a:ext>
            </a:extLst>
          </p:cNvPr>
          <p:cNvSpPr txBox="1"/>
          <p:nvPr/>
        </p:nvSpPr>
        <p:spPr>
          <a:xfrm>
            <a:off x="3916829" y="2004966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Framework
approved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605E60F3-C863-78E5-89E0-CF85DD3377AE}"/>
              </a:ext>
            </a:extLst>
          </p:cNvPr>
          <p:cNvSpPr/>
          <p:nvPr/>
        </p:nvSpPr>
        <p:spPr>
          <a:xfrm rot="2700000">
            <a:off x="5479769" y="1813009"/>
            <a:ext cx="144000" cy="144000"/>
          </a:xfrm>
          <a:prstGeom prst="rect">
            <a:avLst/>
          </a:prstGeom>
          <a:solidFill>
            <a:srgbClr val="00B050"/>
          </a:solidFill>
          <a:ln w="1524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4BB0638-C8BA-CC34-50F7-A9502579E09C}"/>
              </a:ext>
            </a:extLst>
          </p:cNvPr>
          <p:cNvSpPr txBox="1"/>
          <p:nvPr/>
        </p:nvSpPr>
        <p:spPr>
          <a:xfrm>
            <a:off x="4890486" y="2004966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Centers
assessed</a:t>
            </a:r>
            <a:r>
              <a:rPr lang="en-US" sz="1000" b="0" i="0">
                <a:solidFill>
                  <a:schemeClr val="bg1"/>
                </a:solidFill>
                <a:latin typeface="Calibri"/>
              </a:rPr>
              <a:t>, gaps identified</a:t>
            </a:r>
            <a:endParaRPr sz="1000" b="0" i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1B24A35-23F8-948B-635F-6F39AD5AEB8C}"/>
              </a:ext>
            </a:extLst>
          </p:cNvPr>
          <p:cNvSpPr/>
          <p:nvPr/>
        </p:nvSpPr>
        <p:spPr>
          <a:xfrm rot="2700000">
            <a:off x="7194092" y="1813009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D43669D-BB09-E3E4-749A-72601DF1A0D6}"/>
              </a:ext>
            </a:extLst>
          </p:cNvPr>
          <p:cNvSpPr txBox="1"/>
          <p:nvPr/>
        </p:nvSpPr>
        <p:spPr>
          <a:xfrm>
            <a:off x="6604808" y="2004966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Specialist
threshold locked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B14E750-BD43-4456-2125-ED78F7EC137D}"/>
              </a:ext>
            </a:extLst>
          </p:cNvPr>
          <p:cNvSpPr txBox="1"/>
          <p:nvPr/>
        </p:nvSpPr>
        <p:spPr>
          <a:xfrm>
            <a:off x="460998" y="2311625"/>
            <a:ext cx="309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IN" sz="1400" b="1">
                <a:solidFill>
                  <a:schemeClr val="bg1"/>
                </a:solidFill>
                <a:latin typeface="Calibri"/>
              </a:rPr>
              <a:t>2 Portfolio and investment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ADFD348-15E8-8F46-971A-E0CC79D99021}"/>
              </a:ext>
            </a:extLst>
          </p:cNvPr>
          <p:cNvSpPr/>
          <p:nvPr/>
        </p:nvSpPr>
        <p:spPr>
          <a:xfrm>
            <a:off x="4392304" y="2343905"/>
            <a:ext cx="6588000" cy="182919"/>
          </a:xfrm>
          <a:prstGeom prst="rect">
            <a:avLst/>
          </a:prstGeom>
          <a:solidFill>
            <a:srgbClr val="DCC2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C921938-70AB-5F7F-8277-39467343DE73}"/>
              </a:ext>
            </a:extLst>
          </p:cNvPr>
          <p:cNvSpPr/>
          <p:nvPr/>
        </p:nvSpPr>
        <p:spPr>
          <a:xfrm rot="2700000">
            <a:off x="6362345" y="2365531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67D324E-946A-C256-A2F3-EC045DD1B1C3}"/>
              </a:ext>
            </a:extLst>
          </p:cNvPr>
          <p:cNvSpPr txBox="1"/>
          <p:nvPr/>
        </p:nvSpPr>
        <p:spPr>
          <a:xfrm>
            <a:off x="5773061" y="2557488"/>
            <a:ext cx="149849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 dirty="0" err="1">
                <a:solidFill>
                  <a:schemeClr val="bg1"/>
                </a:solidFill>
                <a:latin typeface="Calibri"/>
              </a:rPr>
              <a:t>ExCo</a:t>
            </a:r>
            <a:r>
              <a:rPr sz="1000" b="0" i="0" dirty="0">
                <a:solidFill>
                  <a:schemeClr val="bg1"/>
                </a:solidFill>
                <a:latin typeface="Calibri"/>
              </a:rPr>
              <a:t> approval:
</a:t>
            </a:r>
            <a:r>
              <a:rPr lang="en-US" sz="1000" b="0" i="0" dirty="0">
                <a:solidFill>
                  <a:schemeClr val="bg1"/>
                </a:solidFill>
                <a:latin typeface="Calibri"/>
              </a:rPr>
              <a:t>Investment for 7</a:t>
            </a:r>
            <a:r>
              <a:rPr sz="1000" b="0" i="0" dirty="0">
                <a:solidFill>
                  <a:schemeClr val="bg1"/>
                </a:solidFill>
                <a:latin typeface="Calibri"/>
              </a:rPr>
              <a:t> centers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049C1402-3126-77D2-F8DC-1651934DD128}"/>
              </a:ext>
            </a:extLst>
          </p:cNvPr>
          <p:cNvSpPr/>
          <p:nvPr/>
        </p:nvSpPr>
        <p:spPr>
          <a:xfrm rot="2700000">
            <a:off x="10042268" y="2356387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B078DB5-04E8-1170-D242-8085EBED65BF}"/>
              </a:ext>
            </a:extLst>
          </p:cNvPr>
          <p:cNvSpPr txBox="1"/>
          <p:nvPr/>
        </p:nvSpPr>
        <p:spPr>
          <a:xfrm>
            <a:off x="9452984" y="2548344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b="0" i="0" dirty="0">
                <a:solidFill>
                  <a:schemeClr val="bg1"/>
                </a:solidFill>
                <a:latin typeface="Calibri"/>
              </a:rPr>
              <a:t>Phase</a:t>
            </a:r>
            <a:r>
              <a:rPr sz="1000" b="0" i="0" dirty="0">
                <a:solidFill>
                  <a:schemeClr val="bg1"/>
                </a:solidFill>
                <a:latin typeface="Calibri"/>
              </a:rPr>
              <a:t> 2
approved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BC9C080-97E3-1A06-4CEF-8C8A6FB74D38}"/>
              </a:ext>
            </a:extLst>
          </p:cNvPr>
          <p:cNvSpPr txBox="1"/>
          <p:nvPr/>
        </p:nvSpPr>
        <p:spPr>
          <a:xfrm>
            <a:off x="460998" y="2855003"/>
            <a:ext cx="309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Calibri"/>
              </a:rPr>
              <a:t>3 Talent and Capability setup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ED50F3B-EC09-0FE1-747A-0EDC65551925}"/>
              </a:ext>
            </a:extLst>
          </p:cNvPr>
          <p:cNvSpPr/>
          <p:nvPr/>
        </p:nvSpPr>
        <p:spPr>
          <a:xfrm>
            <a:off x="5539697" y="2887283"/>
            <a:ext cx="4557572" cy="182919"/>
          </a:xfrm>
          <a:prstGeom prst="rect">
            <a:avLst/>
          </a:prstGeom>
          <a:solidFill>
            <a:srgbClr val="DCC2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C2897C5-7F09-88D5-2307-CB80AB2070B8}"/>
              </a:ext>
            </a:extLst>
          </p:cNvPr>
          <p:cNvSpPr/>
          <p:nvPr/>
        </p:nvSpPr>
        <p:spPr>
          <a:xfrm rot="2700000">
            <a:off x="7450124" y="2899766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97A129B-8E0F-BED9-4C27-3360FCEF5257}"/>
              </a:ext>
            </a:extLst>
          </p:cNvPr>
          <p:cNvSpPr txBox="1"/>
          <p:nvPr/>
        </p:nvSpPr>
        <p:spPr>
          <a:xfrm>
            <a:off x="6860840" y="3091722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Op model &amp;
KPIs ratified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D3F19C5-EA9D-5657-7C29-0B4A75405371}"/>
              </a:ext>
            </a:extLst>
          </p:cNvPr>
          <p:cNvSpPr/>
          <p:nvPr/>
        </p:nvSpPr>
        <p:spPr>
          <a:xfrm rot="2700000">
            <a:off x="8341484" y="2899766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A0223C6-6AD3-7CC3-420A-65C9414EA2B1}"/>
              </a:ext>
            </a:extLst>
          </p:cNvPr>
          <p:cNvSpPr txBox="1"/>
          <p:nvPr/>
        </p:nvSpPr>
        <p:spPr>
          <a:xfrm>
            <a:off x="7752200" y="3091722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Talent
credentialed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425BCB40-4D1A-7F41-D0AF-2C2AA0C37E09}"/>
              </a:ext>
            </a:extLst>
          </p:cNvPr>
          <p:cNvSpPr/>
          <p:nvPr/>
        </p:nvSpPr>
        <p:spPr>
          <a:xfrm rot="2700000">
            <a:off x="9488876" y="2899766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F97AE5A-14BD-C354-9164-BC6B6374B07C}"/>
              </a:ext>
            </a:extLst>
          </p:cNvPr>
          <p:cNvSpPr txBox="1"/>
          <p:nvPr/>
        </p:nvSpPr>
        <p:spPr>
          <a:xfrm>
            <a:off x="8899593" y="3091722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b="0" i="0">
                <a:solidFill>
                  <a:schemeClr val="bg1"/>
                </a:solidFill>
                <a:latin typeface="Calibri"/>
              </a:rPr>
              <a:t>Offerings/ </a:t>
            </a:r>
            <a:r>
              <a:rPr sz="1000" b="0" i="0">
                <a:solidFill>
                  <a:schemeClr val="bg1"/>
                </a:solidFill>
                <a:latin typeface="Calibri"/>
              </a:rPr>
              <a:t>Capabilities
built / acquired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1084F56-9A97-4AEB-F5B0-55D0176665B8}"/>
              </a:ext>
            </a:extLst>
          </p:cNvPr>
          <p:cNvSpPr txBox="1"/>
          <p:nvPr/>
        </p:nvSpPr>
        <p:spPr>
          <a:xfrm>
            <a:off x="460998" y="3398382"/>
            <a:ext cx="309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IN" sz="1400" b="1">
                <a:solidFill>
                  <a:schemeClr val="bg1"/>
                </a:solidFill>
                <a:latin typeface="Calibri"/>
              </a:rPr>
              <a:t>4 Validation and ecosystem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6E1E4EB7-B048-7ABC-F6D8-BF3522B8F5B5}"/>
              </a:ext>
            </a:extLst>
          </p:cNvPr>
          <p:cNvSpPr/>
          <p:nvPr/>
        </p:nvSpPr>
        <p:spPr>
          <a:xfrm>
            <a:off x="3244912" y="3430661"/>
            <a:ext cx="6852359" cy="182919"/>
          </a:xfrm>
          <a:prstGeom prst="rect">
            <a:avLst/>
          </a:prstGeom>
          <a:solidFill>
            <a:srgbClr val="DCC2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FF2F92F7-B51C-FFAB-5557-0FC99F27B657}"/>
              </a:ext>
            </a:extLst>
          </p:cNvPr>
          <p:cNvSpPr/>
          <p:nvPr/>
        </p:nvSpPr>
        <p:spPr>
          <a:xfrm rot="2700000">
            <a:off x="3994049" y="3443144"/>
            <a:ext cx="144000" cy="144000"/>
          </a:xfrm>
          <a:prstGeom prst="rect">
            <a:avLst/>
          </a:prstGeom>
          <a:solidFill>
            <a:srgbClr val="00B050"/>
          </a:solidFill>
          <a:ln w="1524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A90B0F4-8001-A183-F8BE-F48552667AF9}"/>
              </a:ext>
            </a:extLst>
          </p:cNvPr>
          <p:cNvSpPr txBox="1"/>
          <p:nvPr/>
        </p:nvSpPr>
        <p:spPr>
          <a:xfrm>
            <a:off x="3170020" y="3635101"/>
            <a:ext cx="174945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Analyst</a:t>
            </a:r>
            <a:r>
              <a:rPr lang="en-US" sz="1000" b="0" i="0">
                <a:solidFill>
                  <a:schemeClr val="bg1"/>
                </a:solidFill>
                <a:latin typeface="Calibri"/>
              </a:rPr>
              <a:t> </a:t>
            </a:r>
            <a:r>
              <a:rPr sz="1000" b="0" i="0">
                <a:solidFill>
                  <a:schemeClr val="bg1"/>
                </a:solidFill>
                <a:latin typeface="Calibri"/>
              </a:rPr>
              <a:t>whitespace
validation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81AE101-0441-DC9E-9895-8A02B2936F20}"/>
              </a:ext>
            </a:extLst>
          </p:cNvPr>
          <p:cNvSpPr/>
          <p:nvPr/>
        </p:nvSpPr>
        <p:spPr>
          <a:xfrm rot="2700000">
            <a:off x="8341484" y="3443144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16CEE8-95FF-C43D-EA30-2255FF063356}"/>
              </a:ext>
            </a:extLst>
          </p:cNvPr>
          <p:cNvSpPr txBox="1"/>
          <p:nvPr/>
        </p:nvSpPr>
        <p:spPr>
          <a:xfrm>
            <a:off x="7752200" y="3635101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Ecosystem
MoUs signed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B615883-5D97-93D9-EB93-834BE2FFF9AC}"/>
              </a:ext>
            </a:extLst>
          </p:cNvPr>
          <p:cNvSpPr/>
          <p:nvPr/>
        </p:nvSpPr>
        <p:spPr>
          <a:xfrm rot="2700000">
            <a:off x="9488876" y="3443144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5168453-BDF2-F082-42BE-93B813A9802D}"/>
              </a:ext>
            </a:extLst>
          </p:cNvPr>
          <p:cNvSpPr txBox="1"/>
          <p:nvPr/>
        </p:nvSpPr>
        <p:spPr>
          <a:xfrm>
            <a:off x="8899593" y="3635101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Analyst
recognition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A4C0106-7A0F-C9EB-2D1D-9DAE0076AD6A}"/>
              </a:ext>
            </a:extLst>
          </p:cNvPr>
          <p:cNvSpPr txBox="1"/>
          <p:nvPr/>
        </p:nvSpPr>
        <p:spPr>
          <a:xfrm>
            <a:off x="460998" y="3941760"/>
            <a:ext cx="309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IN" sz="1400" b="1">
                <a:solidFill>
                  <a:schemeClr val="bg1"/>
                </a:solidFill>
                <a:latin typeface="Calibri"/>
              </a:rPr>
              <a:t>5 Activation and launch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C97A55D6-74FC-F4B1-55BF-A5765A23CCA5}"/>
              </a:ext>
            </a:extLst>
          </p:cNvPr>
          <p:cNvSpPr/>
          <p:nvPr/>
        </p:nvSpPr>
        <p:spPr>
          <a:xfrm>
            <a:off x="5440679" y="3964896"/>
            <a:ext cx="5508000" cy="207826"/>
          </a:xfrm>
          <a:prstGeom prst="rect">
            <a:avLst/>
          </a:prstGeom>
          <a:solidFill>
            <a:srgbClr val="DCC2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CC9644EF-B96B-1244-F8A5-AC1AB5F48AB6}"/>
              </a:ext>
            </a:extLst>
          </p:cNvPr>
          <p:cNvSpPr/>
          <p:nvPr/>
        </p:nvSpPr>
        <p:spPr>
          <a:xfrm rot="2700000">
            <a:off x="8341484" y="3986522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F7E0B3C1-88D1-936F-BE70-13FC821A93A4}"/>
              </a:ext>
            </a:extLst>
          </p:cNvPr>
          <p:cNvSpPr txBox="1"/>
          <p:nvPr/>
        </p:nvSpPr>
        <p:spPr>
          <a:xfrm>
            <a:off x="7752200" y="4178479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Client stories
ready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CF9797E-B260-1AF5-CC5E-2F5A2989B24B}"/>
              </a:ext>
            </a:extLst>
          </p:cNvPr>
          <p:cNvSpPr/>
          <p:nvPr/>
        </p:nvSpPr>
        <p:spPr>
          <a:xfrm rot="2700000">
            <a:off x="9488876" y="3986522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FD1D489-BD0F-7694-C200-66FF9452FB57}"/>
              </a:ext>
            </a:extLst>
          </p:cNvPr>
          <p:cNvSpPr txBox="1"/>
          <p:nvPr/>
        </p:nvSpPr>
        <p:spPr>
          <a:xfrm>
            <a:off x="8899593" y="4178479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CALs
activated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FB1E0D24-23F7-D89A-19B8-828721B8E692}"/>
              </a:ext>
            </a:extLst>
          </p:cNvPr>
          <p:cNvSpPr/>
          <p:nvPr/>
        </p:nvSpPr>
        <p:spPr>
          <a:xfrm rot="2700000">
            <a:off x="10639050" y="3972332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50A97701-879C-8B35-1C0C-4BDE7BA939D4}"/>
              </a:ext>
            </a:extLst>
          </p:cNvPr>
          <p:cNvSpPr txBox="1"/>
          <p:nvPr/>
        </p:nvSpPr>
        <p:spPr>
          <a:xfrm>
            <a:off x="10046987" y="4178479"/>
            <a:ext cx="1279961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 dirty="0">
                <a:solidFill>
                  <a:schemeClr val="bg1"/>
                </a:solidFill>
                <a:latin typeface="Calibri"/>
              </a:rPr>
              <a:t>Announcement
ready for
</a:t>
            </a:r>
            <a:r>
              <a:rPr lang="en-US" sz="1000" dirty="0">
                <a:solidFill>
                  <a:schemeClr val="bg1"/>
                </a:solidFill>
                <a:latin typeface="Calibri"/>
              </a:rPr>
              <a:t>7</a:t>
            </a:r>
            <a:r>
              <a:rPr sz="1000" b="0" i="0" dirty="0">
                <a:solidFill>
                  <a:schemeClr val="bg1"/>
                </a:solidFill>
                <a:latin typeface="Calibri"/>
              </a:rPr>
              <a:t> centers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939991B-BE86-46D6-9A50-7B878066728C}"/>
              </a:ext>
            </a:extLst>
          </p:cNvPr>
          <p:cNvSpPr txBox="1"/>
          <p:nvPr/>
        </p:nvSpPr>
        <p:spPr>
          <a:xfrm>
            <a:off x="460998" y="4485138"/>
            <a:ext cx="309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Calibri"/>
              </a:rPr>
              <a:t>6 Internal comms and activation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83820D0-A83C-3961-DE36-F6C944F9AE56}"/>
              </a:ext>
            </a:extLst>
          </p:cNvPr>
          <p:cNvSpPr/>
          <p:nvPr/>
        </p:nvSpPr>
        <p:spPr>
          <a:xfrm>
            <a:off x="4392304" y="4517418"/>
            <a:ext cx="5704967" cy="1829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B5D1B1E9-B1EF-310E-8608-3E07C6F20E65}"/>
              </a:ext>
            </a:extLst>
          </p:cNvPr>
          <p:cNvSpPr/>
          <p:nvPr/>
        </p:nvSpPr>
        <p:spPr>
          <a:xfrm rot="2700000">
            <a:off x="6088259" y="4529901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B949142-F11B-2566-22D1-3B36CA5D0412}"/>
              </a:ext>
            </a:extLst>
          </p:cNvPr>
          <p:cNvSpPr txBox="1"/>
          <p:nvPr/>
        </p:nvSpPr>
        <p:spPr>
          <a:xfrm>
            <a:off x="5498976" y="4721857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Center leads
aligned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B91E6BF8-4FF8-6320-88D1-8C1C254C661D}"/>
              </a:ext>
            </a:extLst>
          </p:cNvPr>
          <p:cNvSpPr/>
          <p:nvPr/>
        </p:nvSpPr>
        <p:spPr>
          <a:xfrm rot="2700000">
            <a:off x="7194092" y="4529901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4BAAF32-6C5E-052A-3A8F-A29E738A5F45}"/>
              </a:ext>
            </a:extLst>
          </p:cNvPr>
          <p:cNvSpPr txBox="1"/>
          <p:nvPr/>
        </p:nvSpPr>
        <p:spPr>
          <a:xfrm>
            <a:off x="6604808" y="4721857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Field materials
ready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BED0E939-E821-BDC4-C0F8-720CE364CBAD}"/>
              </a:ext>
            </a:extLst>
          </p:cNvPr>
          <p:cNvSpPr/>
          <p:nvPr/>
        </p:nvSpPr>
        <p:spPr>
          <a:xfrm rot="2700000">
            <a:off x="8341484" y="4529901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15B356A-B63D-F310-9222-392B6CD3755D}"/>
              </a:ext>
            </a:extLst>
          </p:cNvPr>
          <p:cNvSpPr txBox="1"/>
          <p:nvPr/>
        </p:nvSpPr>
        <p:spPr>
          <a:xfrm>
            <a:off x="7752200" y="4721857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CALs &amp; RPs
briefed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95C6F956-DA8B-1636-98D2-95505ED764BE}"/>
              </a:ext>
            </a:extLst>
          </p:cNvPr>
          <p:cNvSpPr/>
          <p:nvPr/>
        </p:nvSpPr>
        <p:spPr>
          <a:xfrm rot="2700000">
            <a:off x="9488876" y="4529901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B7F0B96-9CA1-51A6-36FF-A8CF6B808730}"/>
              </a:ext>
            </a:extLst>
          </p:cNvPr>
          <p:cNvSpPr txBox="1"/>
          <p:nvPr/>
        </p:nvSpPr>
        <p:spPr>
          <a:xfrm>
            <a:off x="8899593" y="4721857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Internal
launch ready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6F573BC-8EA2-0946-E8BD-3EBC6A8AE97B}"/>
              </a:ext>
            </a:extLst>
          </p:cNvPr>
          <p:cNvSpPr txBox="1"/>
          <p:nvPr/>
        </p:nvSpPr>
        <p:spPr>
          <a:xfrm>
            <a:off x="460998" y="5028516"/>
            <a:ext cx="309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Calibri"/>
              </a:rPr>
              <a:t>7 External comms and launch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4B6EA83B-E9B5-5542-7546-9B68A33E8C9B}"/>
              </a:ext>
            </a:extLst>
          </p:cNvPr>
          <p:cNvSpPr/>
          <p:nvPr/>
        </p:nvSpPr>
        <p:spPr>
          <a:xfrm>
            <a:off x="5539697" y="5060796"/>
            <a:ext cx="5704967" cy="1829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0C817A39-7F19-7944-6746-93E0B28B32A9}"/>
              </a:ext>
            </a:extLst>
          </p:cNvPr>
          <p:cNvSpPr/>
          <p:nvPr/>
        </p:nvSpPr>
        <p:spPr>
          <a:xfrm rot="2700000">
            <a:off x="7308569" y="5082423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75550F9-6A99-1AFD-3A84-7F999DE3ADE1}"/>
              </a:ext>
            </a:extLst>
          </p:cNvPr>
          <p:cNvSpPr txBox="1"/>
          <p:nvPr/>
        </p:nvSpPr>
        <p:spPr>
          <a:xfrm>
            <a:off x="6719286" y="5274380"/>
            <a:ext cx="1279961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latin typeface="Calibri"/>
              </a:rPr>
              <a:t>External comms</a:t>
            </a:r>
            <a:r>
              <a:rPr lang="en-US" sz="1000" b="0" i="0">
                <a:solidFill>
                  <a:schemeClr val="bg1"/>
                </a:solidFill>
                <a:latin typeface="Calibri"/>
              </a:rPr>
              <a:t> </a:t>
            </a:r>
            <a:r>
              <a:rPr sz="1000" b="0" i="0">
                <a:solidFill>
                  <a:schemeClr val="bg1"/>
                </a:solidFill>
                <a:latin typeface="Calibri"/>
              </a:rPr>
              <a:t> strategy
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06F33281-FC00-8305-C2C1-3312846AFFEA}"/>
              </a:ext>
            </a:extLst>
          </p:cNvPr>
          <p:cNvSpPr/>
          <p:nvPr/>
        </p:nvSpPr>
        <p:spPr>
          <a:xfrm rot="2700000">
            <a:off x="9488876" y="5073279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8B5AA8F-C53E-3D6D-E5AE-3FF60122E8CC}"/>
              </a:ext>
            </a:extLst>
          </p:cNvPr>
          <p:cNvSpPr txBox="1"/>
          <p:nvPr/>
        </p:nvSpPr>
        <p:spPr>
          <a:xfrm>
            <a:off x="8899593" y="5265236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Analyst
briefings done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E15D6C46-215C-B4E2-0B12-BD4B3591A885}"/>
              </a:ext>
            </a:extLst>
          </p:cNvPr>
          <p:cNvSpPr/>
          <p:nvPr/>
        </p:nvSpPr>
        <p:spPr>
          <a:xfrm rot="2700000">
            <a:off x="10639050" y="5059088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44DBF086-DB5F-4F9F-4457-D0F7A8721E91}"/>
              </a:ext>
            </a:extLst>
          </p:cNvPr>
          <p:cNvSpPr txBox="1"/>
          <p:nvPr/>
        </p:nvSpPr>
        <p:spPr>
          <a:xfrm>
            <a:off x="10046987" y="5265236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Press release
and social live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0150B9D-908D-85E9-752B-C8D73029623F}"/>
              </a:ext>
            </a:extLst>
          </p:cNvPr>
          <p:cNvSpPr txBox="1"/>
          <p:nvPr/>
        </p:nvSpPr>
        <p:spPr>
          <a:xfrm>
            <a:off x="460998" y="5614935"/>
            <a:ext cx="309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IN" sz="1400" b="1" i="0">
                <a:solidFill>
                  <a:schemeClr val="bg1"/>
                </a:solidFill>
                <a:latin typeface="Calibri"/>
              </a:rPr>
              <a:t>Startup scan (Ongoing)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4C3BED26-B1B0-354F-A087-A1603488E976}"/>
              </a:ext>
            </a:extLst>
          </p:cNvPr>
          <p:cNvSpPr/>
          <p:nvPr/>
        </p:nvSpPr>
        <p:spPr>
          <a:xfrm>
            <a:off x="3244912" y="5636454"/>
            <a:ext cx="7999753" cy="172159"/>
          </a:xfrm>
          <a:prstGeom prst="rect">
            <a:avLst/>
          </a:prstGeom>
          <a:solidFill>
            <a:srgbClr val="DCC2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B77BAB80-3349-1CC2-9E49-2E788F327FB4}"/>
              </a:ext>
            </a:extLst>
          </p:cNvPr>
          <p:cNvSpPr/>
          <p:nvPr/>
        </p:nvSpPr>
        <p:spPr>
          <a:xfrm>
            <a:off x="788626" y="6605349"/>
            <a:ext cx="287991" cy="129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95D815F-2D89-34CA-6F0C-9833A9AAE448}"/>
              </a:ext>
            </a:extLst>
          </p:cNvPr>
          <p:cNvSpPr txBox="1"/>
          <p:nvPr/>
        </p:nvSpPr>
        <p:spPr>
          <a:xfrm>
            <a:off x="1140615" y="6562309"/>
            <a:ext cx="2399926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50" b="0" i="0">
                <a:solidFill>
                  <a:schemeClr val="bg1"/>
                </a:solidFill>
                <a:latin typeface="Calibri"/>
              </a:rPr>
              <a:t>Internal comms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3EC91300-FBFF-C4AC-BBC6-BCB468831DA5}"/>
              </a:ext>
            </a:extLst>
          </p:cNvPr>
          <p:cNvSpPr/>
          <p:nvPr/>
        </p:nvSpPr>
        <p:spPr>
          <a:xfrm>
            <a:off x="2186437" y="6585319"/>
            <a:ext cx="287991" cy="1291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52B1261-612D-6427-FEE2-DEC2402F13EE}"/>
              </a:ext>
            </a:extLst>
          </p:cNvPr>
          <p:cNvSpPr txBox="1"/>
          <p:nvPr/>
        </p:nvSpPr>
        <p:spPr>
          <a:xfrm>
            <a:off x="2538427" y="6542279"/>
            <a:ext cx="2399926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50" b="0" i="0">
                <a:solidFill>
                  <a:schemeClr val="bg1"/>
                </a:solidFill>
                <a:latin typeface="Calibri"/>
              </a:rPr>
              <a:t>External comms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C9F68686-FCD1-96D9-CB4A-8CED0F3DCA08}"/>
              </a:ext>
            </a:extLst>
          </p:cNvPr>
          <p:cNvSpPr/>
          <p:nvPr/>
        </p:nvSpPr>
        <p:spPr>
          <a:xfrm rot="2700000">
            <a:off x="6580874" y="2892672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8581E1E8-9139-4E70-4F35-EB5BAC46FB6F}"/>
              </a:ext>
            </a:extLst>
          </p:cNvPr>
          <p:cNvSpPr txBox="1"/>
          <p:nvPr/>
        </p:nvSpPr>
        <p:spPr>
          <a:xfrm>
            <a:off x="5991590" y="3084628"/>
            <a:ext cx="12799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chemeClr val="bg1"/>
                </a:solidFill>
                <a:latin typeface="Calibri"/>
              </a:rPr>
              <a:t>Talent
</a:t>
            </a:r>
            <a:r>
              <a:rPr lang="en-US" sz="1000">
                <a:solidFill>
                  <a:schemeClr val="bg1"/>
                </a:solidFill>
                <a:latin typeface="Calibri"/>
              </a:rPr>
              <a:t>acquisition/skill plan</a:t>
            </a:r>
            <a:endParaRPr sz="1000" b="0" i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B4973878-3DC1-4342-81B3-020A302EDBD3}"/>
              </a:ext>
            </a:extLst>
          </p:cNvPr>
          <p:cNvSpPr txBox="1"/>
          <p:nvPr/>
        </p:nvSpPr>
        <p:spPr>
          <a:xfrm>
            <a:off x="6157509" y="6286147"/>
            <a:ext cx="1154171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b="0" i="0">
                <a:solidFill>
                  <a:schemeClr val="bg1"/>
                </a:solidFill>
                <a:latin typeface="Calibri"/>
              </a:rPr>
              <a:t>We are here</a:t>
            </a:r>
            <a:endParaRPr sz="1000" b="0" i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43" name="Isosceles Triangle 142">
            <a:extLst>
              <a:ext uri="{FF2B5EF4-FFF2-40B4-BE49-F238E27FC236}">
                <a16:creationId xmlns:a16="http://schemas.microsoft.com/office/drawing/2014/main" id="{9CF797B3-76A1-B92B-2BDF-5139172CDA7E}"/>
              </a:ext>
            </a:extLst>
          </p:cNvPr>
          <p:cNvSpPr/>
          <p:nvPr/>
        </p:nvSpPr>
        <p:spPr>
          <a:xfrm rot="5400000">
            <a:off x="6076527" y="6242027"/>
            <a:ext cx="278144" cy="230691"/>
          </a:xfrm>
          <a:prstGeom prst="triangle">
            <a:avLst/>
          </a:prstGeom>
          <a:noFill/>
          <a:ln>
            <a:solidFill>
              <a:srgbClr val="690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64148B0-7DC1-FF2C-FB73-13B1D70A1DD8}"/>
              </a:ext>
            </a:extLst>
          </p:cNvPr>
          <p:cNvSpPr/>
          <p:nvPr/>
        </p:nvSpPr>
        <p:spPr>
          <a:xfrm rot="2700000">
            <a:off x="871615" y="6253689"/>
            <a:ext cx="144000" cy="144000"/>
          </a:xfrm>
          <a:prstGeom prst="rect">
            <a:avLst/>
          </a:prstGeom>
          <a:solidFill>
            <a:srgbClr val="00B050"/>
          </a:solidFill>
          <a:ln w="1524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2F0454A-6972-1E0D-A233-8101BC2DE3CF}"/>
              </a:ext>
            </a:extLst>
          </p:cNvPr>
          <p:cNvSpPr/>
          <p:nvPr/>
        </p:nvSpPr>
        <p:spPr>
          <a:xfrm rot="2700000">
            <a:off x="2275679" y="6286015"/>
            <a:ext cx="144000" cy="144000"/>
          </a:xfrm>
          <a:prstGeom prst="rect">
            <a:avLst/>
          </a:prstGeom>
          <a:noFill/>
          <a:ln w="15240">
            <a:solidFill>
              <a:srgbClr val="A1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solidFill>
                <a:schemeClr val="bg1"/>
              </a:solidFill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C1E3E15-4713-BED7-3E7B-AA08E1B1B8A9}"/>
              </a:ext>
            </a:extLst>
          </p:cNvPr>
          <p:cNvSpPr txBox="1"/>
          <p:nvPr/>
        </p:nvSpPr>
        <p:spPr>
          <a:xfrm>
            <a:off x="1159165" y="6236177"/>
            <a:ext cx="1181413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1050" b="0" i="0" dirty="0">
                <a:solidFill>
                  <a:schemeClr val="bg1"/>
                </a:solidFill>
                <a:latin typeface="Calibri"/>
              </a:rPr>
              <a:t>Completed</a:t>
            </a:r>
            <a:endParaRPr sz="1050" b="0" i="0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4ED1516-3350-B40B-2171-AEF749A9371D}"/>
              </a:ext>
            </a:extLst>
          </p:cNvPr>
          <p:cNvSpPr txBox="1"/>
          <p:nvPr/>
        </p:nvSpPr>
        <p:spPr>
          <a:xfrm>
            <a:off x="2516629" y="6260231"/>
            <a:ext cx="1181413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1050">
                <a:solidFill>
                  <a:schemeClr val="bg1"/>
                </a:solidFill>
                <a:latin typeface="Calibri"/>
              </a:rPr>
              <a:t>Planned</a:t>
            </a:r>
            <a:endParaRPr sz="1050" b="0" i="0"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9672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93D42-6552-E899-37FB-EA964C942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AE0DFB-B84B-110A-B910-7CCECFDE6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492443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Competency centers will be supported by 5000* frontier AI experts with domain specialization </a:t>
            </a:r>
            <a:endParaRPr lang="en-US" sz="20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735432-3B21-ACD4-126D-D1BC74219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32898"/>
              </p:ext>
            </p:extLst>
          </p:nvPr>
        </p:nvGraphicFramePr>
        <p:xfrm>
          <a:off x="1147864" y="2010569"/>
          <a:ext cx="9990306" cy="3048000"/>
        </p:xfrm>
        <a:graphic>
          <a:graphicData uri="http://schemas.openxmlformats.org/drawingml/2006/table">
            <a:tbl>
              <a:tblPr/>
              <a:tblGrid>
                <a:gridCol w="3330102">
                  <a:extLst>
                    <a:ext uri="{9D8B030D-6E8A-4147-A177-3AD203B41FA5}">
                      <a16:colId xmlns:a16="http://schemas.microsoft.com/office/drawing/2014/main" val="4226630246"/>
                    </a:ext>
                  </a:extLst>
                </a:gridCol>
                <a:gridCol w="3330102">
                  <a:extLst>
                    <a:ext uri="{9D8B030D-6E8A-4147-A177-3AD203B41FA5}">
                      <a16:colId xmlns:a16="http://schemas.microsoft.com/office/drawing/2014/main" val="2824268384"/>
                    </a:ext>
                  </a:extLst>
                </a:gridCol>
                <a:gridCol w="3330102">
                  <a:extLst>
                    <a:ext uri="{9D8B030D-6E8A-4147-A177-3AD203B41FA5}">
                      <a16:colId xmlns:a16="http://schemas.microsoft.com/office/drawing/2014/main" val="29617911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Centre</a:t>
                      </a:r>
                      <a:endParaRPr lang="en-IN" sz="14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Current Headcount #</a:t>
                      </a:r>
                      <a:endParaRPr lang="en-IN" sz="14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b="1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</a:rPr>
                        <a:t>Target Headcount #</a:t>
                      </a:r>
                      <a:endParaRPr lang="en-IN" sz="14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975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Agentic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35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Supply Chain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470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1000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4236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Advanced Data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300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421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AI Infrastructure &amp; Governance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779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779 ++ (TBD)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669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Life Sciences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67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TBD</a:t>
                      </a:r>
                      <a:endParaRPr lang="en-IN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38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Banking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TBD</a:t>
                      </a:r>
                      <a:endParaRPr lang="en-IN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584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CGRT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150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TBD</a:t>
                      </a:r>
                      <a:endParaRPr lang="en-IN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922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Energy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0" lang="en-I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Graphik"/>
                          <a:ea typeface="+mn-ea"/>
                          <a:cs typeface="+mn-cs"/>
                        </a:rPr>
                        <a:t>TBD</a:t>
                      </a:r>
                      <a:endParaRPr lang="en-IN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5687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IN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b="1">
                          <a:solidFill>
                            <a:schemeClr val="bg1"/>
                          </a:solidFill>
                        </a:rPr>
                        <a:t>1638</a:t>
                      </a:r>
                      <a:endParaRPr lang="en-IN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sz="1400" b="1" dirty="0">
                          <a:solidFill>
                            <a:schemeClr val="bg1"/>
                          </a:solidFill>
                        </a:rPr>
                        <a:t>5000*</a:t>
                      </a:r>
                      <a:endParaRPr lang="en-IN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654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274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8228-3299-6C0A-D26B-EFEB63D01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EC5CC3-E4AB-BAC7-4E6C-18BA75C35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3232023"/>
            <a:ext cx="11430000" cy="78790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Charter Deep Dive : Advanced Data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71F226-FBC4-DD00-0D63-41B2A320DA85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675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674945-7F25-F9BB-838B-BB9DCD83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2C4AEA-EF98-6CBE-65FD-21B379F018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1320" y="1797606"/>
            <a:ext cx="5013845" cy="2918837"/>
          </a:xfrm>
          <a:prstGeom prst="rect">
            <a:avLst/>
          </a:prstGeom>
        </p:spPr>
      </p:pic>
      <p:sp>
        <p:nvSpPr>
          <p:cNvPr id="77" name="Shape 11">
            <a:extLst>
              <a:ext uri="{FF2B5EF4-FFF2-40B4-BE49-F238E27FC236}">
                <a16:creationId xmlns:a16="http://schemas.microsoft.com/office/drawing/2014/main" id="{B548B68D-00D5-E3DF-83B1-F63E63E12043}"/>
              </a:ext>
            </a:extLst>
          </p:cNvPr>
          <p:cNvSpPr/>
          <p:nvPr/>
        </p:nvSpPr>
        <p:spPr>
          <a:xfrm>
            <a:off x="5899383" y="3324119"/>
            <a:ext cx="6059728" cy="1304689"/>
          </a:xfrm>
          <a:prstGeom prst="rect">
            <a:avLst/>
          </a:prstGeom>
          <a:solidFill>
            <a:srgbClr val="0D0D1A">
              <a:alpha val="80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9795CEE-537B-1DBC-1B34-4419FF772F86}"/>
              </a:ext>
            </a:extLst>
          </p:cNvPr>
          <p:cNvSpPr txBox="1"/>
          <p:nvPr/>
        </p:nvSpPr>
        <p:spPr>
          <a:xfrm>
            <a:off x="4187" y="4838211"/>
            <a:ext cx="12192001" cy="370895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6ACAC-A22D-C6F0-C2BB-625C7F57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03" y="371856"/>
            <a:ext cx="11811000" cy="358317"/>
          </a:xfrm>
        </p:spPr>
        <p:txBody>
          <a:bodyPr/>
          <a:lstStyle/>
          <a:p>
            <a:r>
              <a:rPr lang="en-US" sz="2800" b="0">
                <a:solidFill>
                  <a:srgbClr val="BE82FF">
                    <a:lumMod val="60000"/>
                    <a:lumOff val="40000"/>
                  </a:srgbClr>
                </a:solidFill>
                <a:latin typeface="Graphik Extralight" panose="020B0303030202060203" pitchFamily="34" charset="0"/>
              </a:rPr>
              <a:t>“The world’s most advanced data capability, helping clients transform their data into domain specific contexts that drive deep decision intelligence”</a:t>
            </a:r>
            <a:endParaRPr lang="en-US" sz="2800" b="0">
              <a:solidFill>
                <a:schemeClr val="accent5">
                  <a:lumMod val="60000"/>
                  <a:lumOff val="40000"/>
                </a:schemeClr>
              </a:solidFill>
              <a:latin typeface="Graphik Extralight" panose="020B0303030202060203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7CC8A9A-1223-BCCD-F2A0-F254E2C33C00}"/>
              </a:ext>
            </a:extLst>
          </p:cNvPr>
          <p:cNvSpPr txBox="1"/>
          <p:nvPr/>
        </p:nvSpPr>
        <p:spPr>
          <a:xfrm>
            <a:off x="1598257" y="4810871"/>
            <a:ext cx="8193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E82FF"/>
              </a:buClr>
              <a:buSzPct val="12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Ambition: Drive deep decision intelligence for true AI reinvention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A46E97-7BB7-4CB8-D97B-B80BF219EC49}"/>
              </a:ext>
            </a:extLst>
          </p:cNvPr>
          <p:cNvSpPr/>
          <p:nvPr/>
        </p:nvSpPr>
        <p:spPr>
          <a:xfrm>
            <a:off x="501799" y="4083532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F3F672E-7643-E88D-22FC-E4DF86E6A2BC}"/>
              </a:ext>
            </a:extLst>
          </p:cNvPr>
          <p:cNvSpPr/>
          <p:nvPr/>
        </p:nvSpPr>
        <p:spPr>
          <a:xfrm>
            <a:off x="476448" y="4060732"/>
            <a:ext cx="107802" cy="107802"/>
          </a:xfrm>
          <a:prstGeom prst="ellipse">
            <a:avLst/>
          </a:prstGeom>
          <a:noFill/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32A0D40-2479-BCB3-56F1-E7EF4C842E14}"/>
              </a:ext>
            </a:extLst>
          </p:cNvPr>
          <p:cNvSpPr/>
          <p:nvPr/>
        </p:nvSpPr>
        <p:spPr>
          <a:xfrm>
            <a:off x="501799" y="4359227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379394-FE9C-FC2C-B430-7EBADDF9A1CC}"/>
              </a:ext>
            </a:extLst>
          </p:cNvPr>
          <p:cNvSpPr txBox="1"/>
          <p:nvPr/>
        </p:nvSpPr>
        <p:spPr>
          <a:xfrm>
            <a:off x="627057" y="3998542"/>
            <a:ext cx="9387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Iconic Hub</a:t>
            </a:r>
            <a:endParaRPr kumimoji="0" lang="en-IN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43F119-6A44-F273-CE8F-BDB91FF8BEC6}"/>
              </a:ext>
            </a:extLst>
          </p:cNvPr>
          <p:cNvSpPr txBox="1"/>
          <p:nvPr/>
        </p:nvSpPr>
        <p:spPr>
          <a:xfrm>
            <a:off x="627057" y="4278150"/>
            <a:ext cx="9387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Satellites</a:t>
            </a:r>
            <a:endParaRPr kumimoji="0" lang="en-IN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Text 6">
            <a:extLst>
              <a:ext uri="{FF2B5EF4-FFF2-40B4-BE49-F238E27FC236}">
                <a16:creationId xmlns:a16="http://schemas.microsoft.com/office/drawing/2014/main" id="{F4494608-93F9-6C57-1BF7-456EA2696A7B}"/>
              </a:ext>
            </a:extLst>
          </p:cNvPr>
          <p:cNvSpPr/>
          <p:nvPr/>
        </p:nvSpPr>
        <p:spPr>
          <a:xfrm>
            <a:off x="7261031" y="1997440"/>
            <a:ext cx="743511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5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BE82FF"/>
              </a:solidFill>
              <a:effectLst/>
              <a:highlight>
                <a:srgbClr val="FFFF00"/>
              </a:highlight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5DEC9274-12F8-83E2-5939-BF0FCFD25B04}"/>
              </a:ext>
            </a:extLst>
          </p:cNvPr>
          <p:cNvSpPr/>
          <p:nvPr/>
        </p:nvSpPr>
        <p:spPr>
          <a:xfrm>
            <a:off x="5966044" y="2540327"/>
            <a:ext cx="746598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Deep AI Specialists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5" name="Text 12">
            <a:extLst>
              <a:ext uri="{FF2B5EF4-FFF2-40B4-BE49-F238E27FC236}">
                <a16:creationId xmlns:a16="http://schemas.microsoft.com/office/drawing/2014/main" id="{53FD8FC8-C515-AE63-CDBE-271412D29203}"/>
              </a:ext>
            </a:extLst>
          </p:cNvPr>
          <p:cNvSpPr/>
          <p:nvPr/>
        </p:nvSpPr>
        <p:spPr>
          <a:xfrm>
            <a:off x="10745499" y="2015608"/>
            <a:ext cx="1016218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8</a:t>
            </a:r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01D61382-48F6-DE7B-DB0A-FCE33A3CDF90}"/>
              </a:ext>
            </a:extLst>
          </p:cNvPr>
          <p:cNvSpPr/>
          <p:nvPr/>
        </p:nvSpPr>
        <p:spPr>
          <a:xfrm>
            <a:off x="10536145" y="2540327"/>
            <a:ext cx="1246200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Production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Assets Live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4" name="Text 12">
            <a:extLst>
              <a:ext uri="{FF2B5EF4-FFF2-40B4-BE49-F238E27FC236}">
                <a16:creationId xmlns:a16="http://schemas.microsoft.com/office/drawing/2014/main" id="{DBD669FD-FC61-4289-3D8C-5726D8DA613B}"/>
              </a:ext>
            </a:extLst>
          </p:cNvPr>
          <p:cNvSpPr/>
          <p:nvPr/>
        </p:nvSpPr>
        <p:spPr>
          <a:xfrm>
            <a:off x="9668804" y="2015608"/>
            <a:ext cx="685334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4</a:t>
            </a:r>
          </a:p>
        </p:txBody>
      </p:sp>
      <p:sp>
        <p:nvSpPr>
          <p:cNvPr id="55" name="Text 13">
            <a:extLst>
              <a:ext uri="{FF2B5EF4-FFF2-40B4-BE49-F238E27FC236}">
                <a16:creationId xmlns:a16="http://schemas.microsoft.com/office/drawing/2014/main" id="{51059D59-9FD6-AA22-30D5-44CCC9930E0D}"/>
              </a:ext>
            </a:extLst>
          </p:cNvPr>
          <p:cNvSpPr/>
          <p:nvPr/>
        </p:nvSpPr>
        <p:spPr>
          <a:xfrm>
            <a:off x="8383134" y="2540327"/>
            <a:ext cx="954729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Peer reviewed papers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1C99D1-10E8-3B20-E210-6EBFD67CCF28}"/>
              </a:ext>
            </a:extLst>
          </p:cNvPr>
          <p:cNvSpPr txBox="1"/>
          <p:nvPr/>
        </p:nvSpPr>
        <p:spPr>
          <a:xfrm>
            <a:off x="339314" y="5219919"/>
            <a:ext cx="3547437" cy="1439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Elite data and AI talent (225+)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with deep knowledge engineering, ontology, and agentic data expertise, solving the hardest enterprise data problems that enable AI at scale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5CFE3F-C705-5AED-1757-89A1083E56E0}"/>
              </a:ext>
            </a:extLst>
          </p:cNvPr>
          <p:cNvSpPr txBox="1"/>
          <p:nvPr/>
        </p:nvSpPr>
        <p:spPr>
          <a:xfrm>
            <a:off x="4178809" y="5219919"/>
            <a:ext cx="3662934" cy="1442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Proprietary intelligence infrastructure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built and deployed with clients &amp; making enterprise data accessible to frontier AI and agentic systems- Aspire semantic layer,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OntoForge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ontologies, 48 data agents, Knowledge APIs.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02D6A1-73B9-E659-8766-67354496C9AC}"/>
              </a:ext>
            </a:extLst>
          </p:cNvPr>
          <p:cNvSpPr txBox="1"/>
          <p:nvPr/>
        </p:nvSpPr>
        <p:spPr>
          <a:xfrm>
            <a:off x="8237343" y="5219919"/>
            <a:ext cx="3547437" cy="116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Measurable AI transformation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delivering trusted, inference-ready data foundations that turn fragmented data estates into strategic AI assets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990822-B061-D7B0-1BA9-1FF95E1A8702}"/>
              </a:ext>
            </a:extLst>
          </p:cNvPr>
          <p:cNvSpPr txBox="1"/>
          <p:nvPr/>
        </p:nvSpPr>
        <p:spPr>
          <a:xfrm>
            <a:off x="0" y="1332284"/>
            <a:ext cx="12158810" cy="370895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39F85A-8C7C-FAA6-BF9E-936EC8EE662E}"/>
              </a:ext>
            </a:extLst>
          </p:cNvPr>
          <p:cNvSpPr txBox="1"/>
          <p:nvPr/>
        </p:nvSpPr>
        <p:spPr>
          <a:xfrm>
            <a:off x="1688939" y="1306698"/>
            <a:ext cx="8582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E82FF"/>
              </a:buClr>
              <a:buSzPct val="12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Globally connected Advanced Data talent with unrivaled depth and scale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A5D1112-822D-31DF-BE7E-96576CAED201}"/>
              </a:ext>
            </a:extLst>
          </p:cNvPr>
          <p:cNvCxnSpPr>
            <a:cxnSpLocks/>
          </p:cNvCxnSpPr>
          <p:nvPr/>
        </p:nvCxnSpPr>
        <p:spPr>
          <a:xfrm flipV="1">
            <a:off x="3909563" y="5418627"/>
            <a:ext cx="0" cy="815929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72FD627-B342-C38F-CF93-A40B125B09F2}"/>
              </a:ext>
            </a:extLst>
          </p:cNvPr>
          <p:cNvCxnSpPr>
            <a:cxnSpLocks/>
          </p:cNvCxnSpPr>
          <p:nvPr/>
        </p:nvCxnSpPr>
        <p:spPr>
          <a:xfrm flipV="1">
            <a:off x="7957638" y="5418627"/>
            <a:ext cx="0" cy="815929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12">
            <a:extLst>
              <a:ext uri="{FF2B5EF4-FFF2-40B4-BE49-F238E27FC236}">
                <a16:creationId xmlns:a16="http://schemas.microsoft.com/office/drawing/2014/main" id="{BF22CDE5-44E6-358C-AD24-C57ACB230335}"/>
              </a:ext>
            </a:extLst>
          </p:cNvPr>
          <p:cNvSpPr/>
          <p:nvPr/>
        </p:nvSpPr>
        <p:spPr>
          <a:xfrm>
            <a:off x="5559339" y="3352194"/>
            <a:ext cx="2106128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30+</a:t>
            </a: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797F715B-E123-E096-0BEF-DC9D934A9752}"/>
              </a:ext>
            </a:extLst>
          </p:cNvPr>
          <p:cNvSpPr/>
          <p:nvPr/>
        </p:nvSpPr>
        <p:spPr>
          <a:xfrm>
            <a:off x="6010839" y="3951831"/>
            <a:ext cx="1085790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Client Engagements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002DCF90-17AD-19AA-6A0B-52F52EEF1563}"/>
              </a:ext>
            </a:extLst>
          </p:cNvPr>
          <p:cNvSpPr/>
          <p:nvPr/>
        </p:nvSpPr>
        <p:spPr>
          <a:xfrm>
            <a:off x="5880916" y="1996256"/>
            <a:ext cx="988752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75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BE82FF"/>
              </a:solidFill>
              <a:effectLst/>
              <a:highlight>
                <a:srgbClr val="FFFF00"/>
              </a:highlight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9512640F-1AC9-52B0-C3AB-7DB4DDA66BC6}"/>
              </a:ext>
            </a:extLst>
          </p:cNvPr>
          <p:cNvSpPr/>
          <p:nvPr/>
        </p:nvSpPr>
        <p:spPr>
          <a:xfrm>
            <a:off x="7177979" y="2540327"/>
            <a:ext cx="881536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Doctoral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 (PhDs)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BC0FECD1-7D29-D272-03E8-87425F5CCD07}"/>
              </a:ext>
            </a:extLst>
          </p:cNvPr>
          <p:cNvSpPr/>
          <p:nvPr/>
        </p:nvSpPr>
        <p:spPr>
          <a:xfrm>
            <a:off x="8395905" y="2008861"/>
            <a:ext cx="881536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20</a:t>
            </a: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81E01EC0-4153-777A-7AD2-157D97F86F93}"/>
              </a:ext>
            </a:extLst>
          </p:cNvPr>
          <p:cNvSpPr/>
          <p:nvPr/>
        </p:nvSpPr>
        <p:spPr>
          <a:xfrm>
            <a:off x="9636611" y="2540327"/>
            <a:ext cx="729716" cy="4046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Patents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7B40D53-0D92-64C0-1ED7-0E541F98E9B8}"/>
              </a:ext>
            </a:extLst>
          </p:cNvPr>
          <p:cNvCxnSpPr>
            <a:cxnSpLocks/>
          </p:cNvCxnSpPr>
          <p:nvPr/>
        </p:nvCxnSpPr>
        <p:spPr>
          <a:xfrm flipV="1">
            <a:off x="7074104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332B040-29A0-5465-0906-A4A39B2C5769}"/>
              </a:ext>
            </a:extLst>
          </p:cNvPr>
          <p:cNvCxnSpPr>
            <a:cxnSpLocks/>
          </p:cNvCxnSpPr>
          <p:nvPr/>
        </p:nvCxnSpPr>
        <p:spPr>
          <a:xfrm flipV="1">
            <a:off x="8225221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67D5395-9617-94A2-8FC5-A37B5525AF60}"/>
              </a:ext>
            </a:extLst>
          </p:cNvPr>
          <p:cNvCxnSpPr>
            <a:cxnSpLocks/>
          </p:cNvCxnSpPr>
          <p:nvPr/>
        </p:nvCxnSpPr>
        <p:spPr>
          <a:xfrm flipV="1">
            <a:off x="9538176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37E2185-842A-6618-EB84-0BCBAD56CC57}"/>
              </a:ext>
            </a:extLst>
          </p:cNvPr>
          <p:cNvCxnSpPr>
            <a:cxnSpLocks/>
          </p:cNvCxnSpPr>
          <p:nvPr/>
        </p:nvCxnSpPr>
        <p:spPr>
          <a:xfrm flipV="1">
            <a:off x="10526909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77F9401-BB1E-4A16-3F11-652B99F17E7D}"/>
              </a:ext>
            </a:extLst>
          </p:cNvPr>
          <p:cNvSpPr/>
          <p:nvPr/>
        </p:nvSpPr>
        <p:spPr>
          <a:xfrm>
            <a:off x="411831" y="3137234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San Franciso, USA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0DF5D75-DE6D-5B4F-20B6-F81D7D1556C1}"/>
              </a:ext>
            </a:extLst>
          </p:cNvPr>
          <p:cNvSpPr/>
          <p:nvPr/>
        </p:nvSpPr>
        <p:spPr>
          <a:xfrm>
            <a:off x="4977854" y="4244004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Sydney, Australia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0967405-3667-237F-C66F-30FAB2608CBB}"/>
              </a:ext>
            </a:extLst>
          </p:cNvPr>
          <p:cNvSpPr/>
          <p:nvPr/>
        </p:nvSpPr>
        <p:spPr>
          <a:xfrm>
            <a:off x="1598257" y="2767723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New York, USA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9C6BA94-8372-0B2D-F6D0-B4BE180276E0}"/>
              </a:ext>
            </a:extLst>
          </p:cNvPr>
          <p:cNvSpPr/>
          <p:nvPr/>
        </p:nvSpPr>
        <p:spPr>
          <a:xfrm>
            <a:off x="2636292" y="2426256"/>
            <a:ext cx="400050" cy="279400"/>
          </a:xfrm>
          <a:custGeom>
            <a:avLst/>
            <a:gdLst>
              <a:gd name="csX0" fmla="*/ 0 w 400050"/>
              <a:gd name="csY0" fmla="*/ 279400 h 279400"/>
              <a:gd name="csX1" fmla="*/ 69850 w 400050"/>
              <a:gd name="csY1" fmla="*/ 31750 h 279400"/>
              <a:gd name="csX2" fmla="*/ 400050 w 400050"/>
              <a:gd name="csY2" fmla="*/ 0 h 279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00050" h="279400">
                <a:moveTo>
                  <a:pt x="0" y="279400"/>
                </a:moveTo>
                <a:cubicBezTo>
                  <a:pt x="1587" y="178858"/>
                  <a:pt x="3175" y="78317"/>
                  <a:pt x="69850" y="31750"/>
                </a:cubicBezTo>
                <a:cubicBezTo>
                  <a:pt x="136525" y="-14817"/>
                  <a:pt x="368300" y="23283"/>
                  <a:pt x="400050" y="0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4FB01E8-DA06-6D1A-B855-53CA455C36DF}"/>
              </a:ext>
            </a:extLst>
          </p:cNvPr>
          <p:cNvSpPr/>
          <p:nvPr/>
        </p:nvSpPr>
        <p:spPr>
          <a:xfrm>
            <a:off x="1302792" y="2343161"/>
            <a:ext cx="1714500" cy="540295"/>
          </a:xfrm>
          <a:custGeom>
            <a:avLst/>
            <a:gdLst>
              <a:gd name="csX0" fmla="*/ 0 w 1714500"/>
              <a:gd name="csY0" fmla="*/ 540295 h 540295"/>
              <a:gd name="csX1" fmla="*/ 774700 w 1714500"/>
              <a:gd name="csY1" fmla="*/ 19595 h 540295"/>
              <a:gd name="csX2" fmla="*/ 1714500 w 1714500"/>
              <a:gd name="csY2" fmla="*/ 102145 h 5402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714500" h="540295">
                <a:moveTo>
                  <a:pt x="0" y="540295"/>
                </a:moveTo>
                <a:cubicBezTo>
                  <a:pt x="244475" y="316457"/>
                  <a:pt x="488950" y="92620"/>
                  <a:pt x="774700" y="19595"/>
                </a:cubicBezTo>
                <a:cubicBezTo>
                  <a:pt x="1060450" y="-53430"/>
                  <a:pt x="1552575" y="101087"/>
                  <a:pt x="1714500" y="102145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C045CF56-D409-25FC-8F11-924F93C49DFE}"/>
              </a:ext>
            </a:extLst>
          </p:cNvPr>
          <p:cNvSpPr/>
          <p:nvPr/>
        </p:nvSpPr>
        <p:spPr>
          <a:xfrm>
            <a:off x="890042" y="2870918"/>
            <a:ext cx="431800" cy="196688"/>
          </a:xfrm>
          <a:custGeom>
            <a:avLst/>
            <a:gdLst>
              <a:gd name="csX0" fmla="*/ 0 w 431800"/>
              <a:gd name="csY0" fmla="*/ 196688 h 196688"/>
              <a:gd name="csX1" fmla="*/ 158750 w 431800"/>
              <a:gd name="csY1" fmla="*/ 12538 h 196688"/>
              <a:gd name="csX2" fmla="*/ 431800 w 431800"/>
              <a:gd name="csY2" fmla="*/ 12538 h 1966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31800" h="196688">
                <a:moveTo>
                  <a:pt x="0" y="196688"/>
                </a:moveTo>
                <a:cubicBezTo>
                  <a:pt x="43391" y="119959"/>
                  <a:pt x="86783" y="43230"/>
                  <a:pt x="158750" y="12538"/>
                </a:cubicBezTo>
                <a:cubicBezTo>
                  <a:pt x="230717" y="-18154"/>
                  <a:pt x="365125" y="17830"/>
                  <a:pt x="431800" y="12538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9929DA18-5F3A-AF5D-C0C4-F84D1CC31768}"/>
              </a:ext>
            </a:extLst>
          </p:cNvPr>
          <p:cNvSpPr/>
          <p:nvPr/>
        </p:nvSpPr>
        <p:spPr>
          <a:xfrm>
            <a:off x="877342" y="2053995"/>
            <a:ext cx="2133600" cy="1026311"/>
          </a:xfrm>
          <a:custGeom>
            <a:avLst/>
            <a:gdLst>
              <a:gd name="csX0" fmla="*/ 0 w 2133600"/>
              <a:gd name="csY0" fmla="*/ 1026311 h 1026311"/>
              <a:gd name="csX1" fmla="*/ 742950 w 2133600"/>
              <a:gd name="csY1" fmla="*/ 16661 h 1026311"/>
              <a:gd name="csX2" fmla="*/ 2133600 w 2133600"/>
              <a:gd name="csY2" fmla="*/ 372261 h 10263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33600" h="1026311">
                <a:moveTo>
                  <a:pt x="0" y="1026311"/>
                </a:moveTo>
                <a:cubicBezTo>
                  <a:pt x="193675" y="575990"/>
                  <a:pt x="387350" y="125669"/>
                  <a:pt x="742950" y="16661"/>
                </a:cubicBezTo>
                <a:cubicBezTo>
                  <a:pt x="1098550" y="-92347"/>
                  <a:pt x="1836208" y="369086"/>
                  <a:pt x="2133600" y="372261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7DDDA90-D64D-8829-52D8-C7B7A54B992A}"/>
              </a:ext>
            </a:extLst>
          </p:cNvPr>
          <p:cNvSpPr/>
          <p:nvPr/>
        </p:nvSpPr>
        <p:spPr>
          <a:xfrm>
            <a:off x="3842792" y="3019107"/>
            <a:ext cx="1047750" cy="1178799"/>
          </a:xfrm>
          <a:custGeom>
            <a:avLst/>
            <a:gdLst>
              <a:gd name="csX0" fmla="*/ 1047750 w 1047750"/>
              <a:gd name="csY0" fmla="*/ 1178799 h 1178799"/>
              <a:gd name="csX1" fmla="*/ 768350 w 1047750"/>
              <a:gd name="csY1" fmla="*/ 42149 h 1178799"/>
              <a:gd name="csX2" fmla="*/ 0 w 1047750"/>
              <a:gd name="csY2" fmla="*/ 353299 h 11787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047750" h="1178799">
                <a:moveTo>
                  <a:pt x="1047750" y="1178799"/>
                </a:moveTo>
                <a:cubicBezTo>
                  <a:pt x="995362" y="679265"/>
                  <a:pt x="942975" y="179732"/>
                  <a:pt x="768350" y="42149"/>
                </a:cubicBezTo>
                <a:cubicBezTo>
                  <a:pt x="593725" y="-95434"/>
                  <a:pt x="296862" y="128932"/>
                  <a:pt x="0" y="353299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14A1E4A6-3FC1-E58B-45E1-1D4DD001B187}"/>
              </a:ext>
            </a:extLst>
          </p:cNvPr>
          <p:cNvSpPr/>
          <p:nvPr/>
        </p:nvSpPr>
        <p:spPr>
          <a:xfrm>
            <a:off x="2598105" y="2470278"/>
            <a:ext cx="425537" cy="252207"/>
          </a:xfrm>
          <a:custGeom>
            <a:avLst/>
            <a:gdLst>
              <a:gd name="csX0" fmla="*/ 30793 w 449893"/>
              <a:gd name="csY0" fmla="*/ 273050 h 273050"/>
              <a:gd name="csX1" fmla="*/ 43493 w 449893"/>
              <a:gd name="csY1" fmla="*/ 57150 h 273050"/>
              <a:gd name="csX2" fmla="*/ 449893 w 449893"/>
              <a:gd name="csY2" fmla="*/ 0 h 2730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49893" h="273050">
                <a:moveTo>
                  <a:pt x="30793" y="273050"/>
                </a:moveTo>
                <a:cubicBezTo>
                  <a:pt x="2218" y="187854"/>
                  <a:pt x="-26357" y="102658"/>
                  <a:pt x="43493" y="57150"/>
                </a:cubicBezTo>
                <a:cubicBezTo>
                  <a:pt x="113343" y="11642"/>
                  <a:pt x="281618" y="5821"/>
                  <a:pt x="449893" y="0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8F6A674-6453-6DC6-1737-3CB245AC4C10}"/>
              </a:ext>
            </a:extLst>
          </p:cNvPr>
          <p:cNvSpPr/>
          <p:nvPr/>
        </p:nvSpPr>
        <p:spPr>
          <a:xfrm>
            <a:off x="1321842" y="2855363"/>
            <a:ext cx="222250" cy="85243"/>
          </a:xfrm>
          <a:custGeom>
            <a:avLst/>
            <a:gdLst>
              <a:gd name="csX0" fmla="*/ 0 w 222250"/>
              <a:gd name="csY0" fmla="*/ 28093 h 85243"/>
              <a:gd name="csX1" fmla="*/ 165100 w 222250"/>
              <a:gd name="csY1" fmla="*/ 2693 h 85243"/>
              <a:gd name="csX2" fmla="*/ 222250 w 222250"/>
              <a:gd name="csY2" fmla="*/ 85243 h 852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22250" h="85243">
                <a:moveTo>
                  <a:pt x="0" y="28093"/>
                </a:moveTo>
                <a:cubicBezTo>
                  <a:pt x="64029" y="10630"/>
                  <a:pt x="128058" y="-6832"/>
                  <a:pt x="165100" y="2693"/>
                </a:cubicBezTo>
                <a:cubicBezTo>
                  <a:pt x="202142" y="12218"/>
                  <a:pt x="212196" y="48730"/>
                  <a:pt x="222250" y="85243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2E80B249-DB32-175B-D437-DD9CBE7CD2B8}"/>
              </a:ext>
            </a:extLst>
          </p:cNvPr>
          <p:cNvSpPr/>
          <p:nvPr/>
        </p:nvSpPr>
        <p:spPr>
          <a:xfrm>
            <a:off x="3029992" y="2353126"/>
            <a:ext cx="838200" cy="1031980"/>
          </a:xfrm>
          <a:custGeom>
            <a:avLst/>
            <a:gdLst>
              <a:gd name="csX0" fmla="*/ 838200 w 838200"/>
              <a:gd name="csY0" fmla="*/ 1031980 h 1031980"/>
              <a:gd name="csX1" fmla="*/ 609600 w 838200"/>
              <a:gd name="csY1" fmla="*/ 98530 h 1031980"/>
              <a:gd name="csX2" fmla="*/ 0 w 838200"/>
              <a:gd name="csY2" fmla="*/ 73130 h 10319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38200" h="1031980">
                <a:moveTo>
                  <a:pt x="838200" y="1031980"/>
                </a:moveTo>
                <a:cubicBezTo>
                  <a:pt x="793750" y="645159"/>
                  <a:pt x="749300" y="258338"/>
                  <a:pt x="609600" y="98530"/>
                </a:cubicBezTo>
                <a:cubicBezTo>
                  <a:pt x="469900" y="-61278"/>
                  <a:pt x="234950" y="5926"/>
                  <a:pt x="0" y="73130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08EF0D1-7EEB-EF38-8651-0D8BA025D089}"/>
              </a:ext>
            </a:extLst>
          </p:cNvPr>
          <p:cNvSpPr/>
          <p:nvPr/>
        </p:nvSpPr>
        <p:spPr>
          <a:xfrm>
            <a:off x="2629942" y="2580746"/>
            <a:ext cx="2247900" cy="1623510"/>
          </a:xfrm>
          <a:custGeom>
            <a:avLst/>
            <a:gdLst>
              <a:gd name="csX0" fmla="*/ 2247900 w 2247900"/>
              <a:gd name="csY0" fmla="*/ 1623510 h 1623510"/>
              <a:gd name="csX1" fmla="*/ 1504950 w 2247900"/>
              <a:gd name="csY1" fmla="*/ 150310 h 1623510"/>
              <a:gd name="csX2" fmla="*/ 0 w 2247900"/>
              <a:gd name="csY2" fmla="*/ 124910 h 16235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247900" h="1623510">
                <a:moveTo>
                  <a:pt x="2247900" y="1623510"/>
                </a:moveTo>
                <a:cubicBezTo>
                  <a:pt x="2063750" y="1011793"/>
                  <a:pt x="1879600" y="400077"/>
                  <a:pt x="1504950" y="150310"/>
                </a:cubicBezTo>
                <a:cubicBezTo>
                  <a:pt x="1130300" y="-99457"/>
                  <a:pt x="565150" y="12726"/>
                  <a:pt x="0" y="124910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AC757AE1-F21B-2AD6-31C2-49ECF49DD95E}"/>
              </a:ext>
            </a:extLst>
          </p:cNvPr>
          <p:cNvSpPr/>
          <p:nvPr/>
        </p:nvSpPr>
        <p:spPr>
          <a:xfrm>
            <a:off x="883692" y="3061256"/>
            <a:ext cx="4000500" cy="1183024"/>
          </a:xfrm>
          <a:custGeom>
            <a:avLst/>
            <a:gdLst>
              <a:gd name="csX0" fmla="*/ 0 w 4000500"/>
              <a:gd name="csY0" fmla="*/ 0 h 1183024"/>
              <a:gd name="csX1" fmla="*/ 2203450 w 4000500"/>
              <a:gd name="csY1" fmla="*/ 1009650 h 1183024"/>
              <a:gd name="csX2" fmla="*/ 4000500 w 4000500"/>
              <a:gd name="csY2" fmla="*/ 1174750 h 11830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000500" h="1183024">
                <a:moveTo>
                  <a:pt x="0" y="0"/>
                </a:moveTo>
                <a:cubicBezTo>
                  <a:pt x="768350" y="406929"/>
                  <a:pt x="1536700" y="813858"/>
                  <a:pt x="2203450" y="1009650"/>
                </a:cubicBezTo>
                <a:cubicBezTo>
                  <a:pt x="2870200" y="1205442"/>
                  <a:pt x="3435350" y="1190096"/>
                  <a:pt x="4000500" y="1174750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CBF4B1FD-4D07-413C-425A-89C5E777B29B}"/>
              </a:ext>
            </a:extLst>
          </p:cNvPr>
          <p:cNvSpPr/>
          <p:nvPr/>
        </p:nvSpPr>
        <p:spPr>
          <a:xfrm>
            <a:off x="890042" y="2654393"/>
            <a:ext cx="2965450" cy="718013"/>
          </a:xfrm>
          <a:custGeom>
            <a:avLst/>
            <a:gdLst>
              <a:gd name="csX0" fmla="*/ 0 w 2965450"/>
              <a:gd name="csY0" fmla="*/ 419563 h 718013"/>
              <a:gd name="csX1" fmla="*/ 1193800 w 2965450"/>
              <a:gd name="csY1" fmla="*/ 6813 h 718013"/>
              <a:gd name="csX2" fmla="*/ 2965450 w 2965450"/>
              <a:gd name="csY2" fmla="*/ 718013 h 7180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965450" h="718013">
                <a:moveTo>
                  <a:pt x="0" y="419563"/>
                </a:moveTo>
                <a:cubicBezTo>
                  <a:pt x="349779" y="188317"/>
                  <a:pt x="699558" y="-42929"/>
                  <a:pt x="1193800" y="6813"/>
                </a:cubicBezTo>
                <a:cubicBezTo>
                  <a:pt x="1688042" y="56555"/>
                  <a:pt x="2326746" y="387284"/>
                  <a:pt x="2965450" y="718013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57DFED1C-4B72-0E59-681C-82F53302081F}"/>
              </a:ext>
            </a:extLst>
          </p:cNvPr>
          <p:cNvSpPr/>
          <p:nvPr/>
        </p:nvSpPr>
        <p:spPr>
          <a:xfrm>
            <a:off x="2636292" y="2657254"/>
            <a:ext cx="1231900" cy="696102"/>
          </a:xfrm>
          <a:custGeom>
            <a:avLst/>
            <a:gdLst>
              <a:gd name="csX0" fmla="*/ 1231900 w 1231900"/>
              <a:gd name="csY0" fmla="*/ 696102 h 696102"/>
              <a:gd name="csX1" fmla="*/ 768350 w 1231900"/>
              <a:gd name="csY1" fmla="*/ 61102 h 696102"/>
              <a:gd name="csX2" fmla="*/ 0 w 1231900"/>
              <a:gd name="csY2" fmla="*/ 61102 h 6961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31900" h="696102">
                <a:moveTo>
                  <a:pt x="1231900" y="696102"/>
                </a:moveTo>
                <a:cubicBezTo>
                  <a:pt x="1102783" y="431518"/>
                  <a:pt x="973667" y="166935"/>
                  <a:pt x="768350" y="61102"/>
                </a:cubicBezTo>
                <a:cubicBezTo>
                  <a:pt x="563033" y="-44731"/>
                  <a:pt x="281516" y="8185"/>
                  <a:pt x="0" y="61102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9729ED18-039F-D417-FEDB-94993A366A9A}"/>
              </a:ext>
            </a:extLst>
          </p:cNvPr>
          <p:cNvSpPr/>
          <p:nvPr/>
        </p:nvSpPr>
        <p:spPr>
          <a:xfrm>
            <a:off x="883692" y="3067606"/>
            <a:ext cx="2965450" cy="556402"/>
          </a:xfrm>
          <a:custGeom>
            <a:avLst/>
            <a:gdLst>
              <a:gd name="csX0" fmla="*/ 0 w 2965450"/>
              <a:gd name="csY0" fmla="*/ 0 h 556402"/>
              <a:gd name="csX1" fmla="*/ 1949450 w 2965450"/>
              <a:gd name="csY1" fmla="*/ 546100 h 556402"/>
              <a:gd name="csX2" fmla="*/ 2965450 w 2965450"/>
              <a:gd name="csY2" fmla="*/ 304800 h 5564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965450" h="556402">
                <a:moveTo>
                  <a:pt x="0" y="0"/>
                </a:moveTo>
                <a:cubicBezTo>
                  <a:pt x="727604" y="247650"/>
                  <a:pt x="1455208" y="495300"/>
                  <a:pt x="1949450" y="546100"/>
                </a:cubicBezTo>
                <a:cubicBezTo>
                  <a:pt x="2443692" y="596900"/>
                  <a:pt x="2704571" y="450850"/>
                  <a:pt x="2965450" y="304800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4266DC7B-8945-3166-682C-CE3A3B7C2B60}"/>
              </a:ext>
            </a:extLst>
          </p:cNvPr>
          <p:cNvSpPr/>
          <p:nvPr/>
        </p:nvSpPr>
        <p:spPr>
          <a:xfrm>
            <a:off x="3023642" y="2390849"/>
            <a:ext cx="1841500" cy="1808131"/>
          </a:xfrm>
          <a:custGeom>
            <a:avLst/>
            <a:gdLst>
              <a:gd name="csX0" fmla="*/ 0 w 1841500"/>
              <a:gd name="csY0" fmla="*/ 60807 h 1808131"/>
              <a:gd name="csX1" fmla="*/ 1606550 w 1841500"/>
              <a:gd name="csY1" fmla="*/ 213207 h 1808131"/>
              <a:gd name="csX2" fmla="*/ 1841500 w 1841500"/>
              <a:gd name="csY2" fmla="*/ 1807057 h 18081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841500" h="1808131">
                <a:moveTo>
                  <a:pt x="0" y="60807"/>
                </a:moveTo>
                <a:cubicBezTo>
                  <a:pt x="649816" y="-8514"/>
                  <a:pt x="1299633" y="-77835"/>
                  <a:pt x="1606550" y="213207"/>
                </a:cubicBezTo>
                <a:cubicBezTo>
                  <a:pt x="1913467" y="504249"/>
                  <a:pt x="1791758" y="1851507"/>
                  <a:pt x="1841500" y="1807057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CF9412BD-212D-2C98-A3F6-9FEBFB58E794}"/>
              </a:ext>
            </a:extLst>
          </p:cNvPr>
          <p:cNvSpPr/>
          <p:nvPr/>
        </p:nvSpPr>
        <p:spPr>
          <a:xfrm>
            <a:off x="3138658" y="2391942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Helsinki, Finland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810BEA87-4248-11A2-732D-F1B33A533DC2}"/>
              </a:ext>
            </a:extLst>
          </p:cNvPr>
          <p:cNvSpPr/>
          <p:nvPr/>
        </p:nvSpPr>
        <p:spPr>
          <a:xfrm>
            <a:off x="639830" y="2487895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Chicago, USA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142F75A3-278B-2567-9B5A-AA75EBA7914D}"/>
              </a:ext>
            </a:extLst>
          </p:cNvPr>
          <p:cNvSpPr/>
          <p:nvPr/>
        </p:nvSpPr>
        <p:spPr>
          <a:xfrm>
            <a:off x="2517094" y="2794696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London, UK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9F773797-01D9-52BD-2ECD-ABC4FD9F1A58}"/>
              </a:ext>
            </a:extLst>
          </p:cNvPr>
          <p:cNvSpPr/>
          <p:nvPr/>
        </p:nvSpPr>
        <p:spPr>
          <a:xfrm>
            <a:off x="3647544" y="3433422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India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E4A5804-D8C5-6BE2-4450-23585E992DCA}"/>
              </a:ext>
            </a:extLst>
          </p:cNvPr>
          <p:cNvSpPr/>
          <p:nvPr/>
        </p:nvSpPr>
        <p:spPr>
          <a:xfrm>
            <a:off x="4848827" y="4185770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2BE1C9BB-14E5-28A5-6337-5D4D5F494352}"/>
              </a:ext>
            </a:extLst>
          </p:cNvPr>
          <p:cNvSpPr/>
          <p:nvPr/>
        </p:nvSpPr>
        <p:spPr>
          <a:xfrm>
            <a:off x="2987890" y="2409427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DE284EA2-C895-A14D-3B6B-328B25392511}"/>
              </a:ext>
            </a:extLst>
          </p:cNvPr>
          <p:cNvSpPr/>
          <p:nvPr/>
        </p:nvSpPr>
        <p:spPr>
          <a:xfrm>
            <a:off x="863905" y="3037180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910FDB0C-FD01-C2FE-EC89-2C86A1010F22}"/>
              </a:ext>
            </a:extLst>
          </p:cNvPr>
          <p:cNvSpPr/>
          <p:nvPr/>
        </p:nvSpPr>
        <p:spPr>
          <a:xfrm>
            <a:off x="1286983" y="2855066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AABAAD-DA56-EFDE-395C-3E9FABF974AA}"/>
              </a:ext>
            </a:extLst>
          </p:cNvPr>
          <p:cNvSpPr/>
          <p:nvPr/>
        </p:nvSpPr>
        <p:spPr>
          <a:xfrm>
            <a:off x="1523146" y="2898999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219ECB3E-3D42-D4DA-09C5-9EE9BEE5F0D9}"/>
              </a:ext>
            </a:extLst>
          </p:cNvPr>
          <p:cNvSpPr/>
          <p:nvPr/>
        </p:nvSpPr>
        <p:spPr>
          <a:xfrm>
            <a:off x="2583972" y="2687723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5CAB063A-2CAF-48F3-2FC3-EB96B28F603A}"/>
              </a:ext>
            </a:extLst>
          </p:cNvPr>
          <p:cNvSpPr/>
          <p:nvPr/>
        </p:nvSpPr>
        <p:spPr>
          <a:xfrm>
            <a:off x="3816247" y="3341032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B6ECD01-CF5D-A151-3482-603C99330E64}"/>
              </a:ext>
            </a:extLst>
          </p:cNvPr>
          <p:cNvSpPr/>
          <p:nvPr/>
        </p:nvSpPr>
        <p:spPr>
          <a:xfrm>
            <a:off x="1314222" y="2899966"/>
            <a:ext cx="2529840" cy="546592"/>
          </a:xfrm>
          <a:custGeom>
            <a:avLst/>
            <a:gdLst>
              <a:gd name="csX0" fmla="*/ 0 w 2529840"/>
              <a:gd name="csY0" fmla="*/ 0 h 546592"/>
              <a:gd name="csX1" fmla="*/ 1371600 w 2529840"/>
              <a:gd name="csY1" fmla="*/ 502920 h 546592"/>
              <a:gd name="csX2" fmla="*/ 2529840 w 2529840"/>
              <a:gd name="csY2" fmla="*/ 487680 h 5465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529840" h="546592">
                <a:moveTo>
                  <a:pt x="0" y="0"/>
                </a:moveTo>
                <a:cubicBezTo>
                  <a:pt x="474980" y="210820"/>
                  <a:pt x="949960" y="421640"/>
                  <a:pt x="1371600" y="502920"/>
                </a:cubicBezTo>
                <a:cubicBezTo>
                  <a:pt x="1793240" y="584200"/>
                  <a:pt x="2161540" y="535940"/>
                  <a:pt x="2529840" y="487680"/>
                </a:cubicBezTo>
              </a:path>
            </a:pathLst>
          </a:cu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6ED9731E-7540-4C37-819A-31DAFF07B914}"/>
              </a:ext>
            </a:extLst>
          </p:cNvPr>
          <p:cNvSpPr/>
          <p:nvPr/>
        </p:nvSpPr>
        <p:spPr>
          <a:xfrm>
            <a:off x="1542822" y="2561607"/>
            <a:ext cx="1097280" cy="361219"/>
          </a:xfrm>
          <a:custGeom>
            <a:avLst/>
            <a:gdLst>
              <a:gd name="csX0" fmla="*/ 0 w 1097280"/>
              <a:gd name="csY0" fmla="*/ 361219 h 361219"/>
              <a:gd name="csX1" fmla="*/ 586740 w 1097280"/>
              <a:gd name="csY1" fmla="*/ 3079 h 361219"/>
              <a:gd name="csX2" fmla="*/ 1097280 w 1097280"/>
              <a:gd name="csY2" fmla="*/ 170719 h 3612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097280" h="361219">
                <a:moveTo>
                  <a:pt x="0" y="361219"/>
                </a:moveTo>
                <a:cubicBezTo>
                  <a:pt x="201930" y="198024"/>
                  <a:pt x="403860" y="34829"/>
                  <a:pt x="586740" y="3079"/>
                </a:cubicBezTo>
                <a:cubicBezTo>
                  <a:pt x="769620" y="-28671"/>
                  <a:pt x="999490" y="196119"/>
                  <a:pt x="1097280" y="170719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1032" name="Picture 8" descr="University of California, Berkeley Online Courses | Coursera">
            <a:extLst>
              <a:ext uri="{FF2B5EF4-FFF2-40B4-BE49-F238E27FC236}">
                <a16:creationId xmlns:a16="http://schemas.microsoft.com/office/drawing/2014/main" id="{109C9219-0195-8492-E2CE-BEC064B46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47228" y="3672682"/>
            <a:ext cx="902964" cy="30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elstra white logo transparent PNG ...">
            <a:extLst>
              <a:ext uri="{FF2B5EF4-FFF2-40B4-BE49-F238E27FC236}">
                <a16:creationId xmlns:a16="http://schemas.microsoft.com/office/drawing/2014/main" id="{B5C4D36D-B86B-9BE1-2180-EFEC9FFE9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575" y="3495385"/>
            <a:ext cx="734943" cy="20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NTT Artificial Intelligence ...">
            <a:extLst>
              <a:ext uri="{FF2B5EF4-FFF2-40B4-BE49-F238E27FC236}">
                <a16:creationId xmlns:a16="http://schemas.microsoft.com/office/drawing/2014/main" id="{DA61489A-B131-741A-3C60-621DFBC92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6918" y="3823210"/>
            <a:ext cx="684062" cy="31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NatWest Logo History, Meaning And Evolution">
            <a:extLst>
              <a:ext uri="{FF2B5EF4-FFF2-40B4-BE49-F238E27FC236}">
                <a16:creationId xmlns:a16="http://schemas.microsoft.com/office/drawing/2014/main" id="{01AF6D74-D79C-F9B2-3259-239F578D5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875" y="4249065"/>
            <a:ext cx="1001686" cy="22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 38">
            <a:extLst>
              <a:ext uri="{FF2B5EF4-FFF2-40B4-BE49-F238E27FC236}">
                <a16:creationId xmlns:a16="http://schemas.microsoft.com/office/drawing/2014/main" id="{F6EF11BE-CA19-3F3F-E6F9-E5DAB4F334AE}"/>
              </a:ext>
            </a:extLst>
          </p:cNvPr>
          <p:cNvSpPr/>
          <p:nvPr/>
        </p:nvSpPr>
        <p:spPr>
          <a:xfrm>
            <a:off x="10210193" y="4249383"/>
            <a:ext cx="1860374" cy="28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Everest Group PEAK assessment 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B8CA6F9-EF7C-C8FF-14B4-B1991C39C500}"/>
              </a:ext>
            </a:extLst>
          </p:cNvPr>
          <p:cNvGrpSpPr/>
          <p:nvPr/>
        </p:nvGrpSpPr>
        <p:grpSpPr>
          <a:xfrm>
            <a:off x="10366327" y="3412242"/>
            <a:ext cx="1598545" cy="818515"/>
            <a:chOff x="8270853" y="3451585"/>
            <a:chExt cx="1598545" cy="818515"/>
          </a:xfrm>
        </p:grpSpPr>
        <p:sp>
          <p:nvSpPr>
            <p:cNvPr id="103" name="Text 38">
              <a:extLst>
                <a:ext uri="{FF2B5EF4-FFF2-40B4-BE49-F238E27FC236}">
                  <a16:creationId xmlns:a16="http://schemas.microsoft.com/office/drawing/2014/main" id="{C8312D5D-90C3-6AFE-1B0A-2EEB901A46AE}"/>
                </a:ext>
              </a:extLst>
            </p:cNvPr>
            <p:cNvSpPr/>
            <p:nvPr/>
          </p:nvSpPr>
          <p:spPr>
            <a:xfrm>
              <a:off x="8270853" y="3981772"/>
              <a:ext cx="1598545" cy="2883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50" normalizeH="0" baseline="0" noProof="0">
                  <a:ln>
                    <a:noFill/>
                  </a:ln>
                  <a:solidFill>
                    <a:srgbClr val="FFFFFF">
                      <a:lumMod val="75000"/>
                    </a:srgbClr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Star Performer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50" normalizeH="0" baseline="0" noProof="0">
                  <a:ln>
                    <a:noFill/>
                  </a:ln>
                  <a:solidFill>
                    <a:srgbClr val="FFFFFF">
                      <a:lumMod val="75000"/>
                    </a:srgbClr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Data &amp; Analytics</a:t>
              </a:r>
            </a:p>
          </p:txBody>
        </p:sp>
        <p:sp>
          <p:nvSpPr>
            <p:cNvPr id="104" name="Graphic 41" descr="Star with solid fill">
              <a:extLst>
                <a:ext uri="{FF2B5EF4-FFF2-40B4-BE49-F238E27FC236}">
                  <a16:creationId xmlns:a16="http://schemas.microsoft.com/office/drawing/2014/main" id="{436AF1D6-268C-0755-7C1D-C2DF55973CDE}"/>
                </a:ext>
              </a:extLst>
            </p:cNvPr>
            <p:cNvSpPr/>
            <p:nvPr/>
          </p:nvSpPr>
          <p:spPr>
            <a:xfrm>
              <a:off x="8803704" y="3451585"/>
              <a:ext cx="482870" cy="430129"/>
            </a:xfrm>
            <a:custGeom>
              <a:avLst/>
              <a:gdLst>
                <a:gd name="csX0" fmla="*/ 482870 w 482870"/>
                <a:gd name="csY0" fmla="*/ 161298 h 430129"/>
                <a:gd name="csX1" fmla="*/ 301794 w 482870"/>
                <a:gd name="csY1" fmla="*/ 161298 h 430129"/>
                <a:gd name="csX2" fmla="*/ 241435 w 482870"/>
                <a:gd name="csY2" fmla="*/ 0 h 430129"/>
                <a:gd name="csX3" fmla="*/ 181076 w 482870"/>
                <a:gd name="csY3" fmla="*/ 161298 h 430129"/>
                <a:gd name="csX4" fmla="*/ 0 w 482870"/>
                <a:gd name="csY4" fmla="*/ 161298 h 430129"/>
                <a:gd name="csX5" fmla="*/ 138825 w 482870"/>
                <a:gd name="csY5" fmla="*/ 268831 h 430129"/>
                <a:gd name="csX6" fmla="*/ 84502 w 482870"/>
                <a:gd name="csY6" fmla="*/ 430129 h 430129"/>
                <a:gd name="csX7" fmla="*/ 241435 w 482870"/>
                <a:gd name="csY7" fmla="*/ 333350 h 430129"/>
                <a:gd name="csX8" fmla="*/ 398368 w 482870"/>
                <a:gd name="csY8" fmla="*/ 430129 h 430129"/>
                <a:gd name="csX9" fmla="*/ 344045 w 482870"/>
                <a:gd name="csY9" fmla="*/ 268831 h 4301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482870" h="430129">
                  <a:moveTo>
                    <a:pt x="482870" y="161298"/>
                  </a:moveTo>
                  <a:lnTo>
                    <a:pt x="301794" y="161298"/>
                  </a:lnTo>
                  <a:lnTo>
                    <a:pt x="241435" y="0"/>
                  </a:lnTo>
                  <a:lnTo>
                    <a:pt x="181076" y="161298"/>
                  </a:lnTo>
                  <a:lnTo>
                    <a:pt x="0" y="161298"/>
                  </a:lnTo>
                  <a:lnTo>
                    <a:pt x="138825" y="268831"/>
                  </a:lnTo>
                  <a:lnTo>
                    <a:pt x="84502" y="430129"/>
                  </a:lnTo>
                  <a:lnTo>
                    <a:pt x="241435" y="333350"/>
                  </a:lnTo>
                  <a:lnTo>
                    <a:pt x="398368" y="430129"/>
                  </a:lnTo>
                  <a:lnTo>
                    <a:pt x="344045" y="26883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sp>
        <p:nvSpPr>
          <p:cNvPr id="105" name="Text 38">
            <a:extLst>
              <a:ext uri="{FF2B5EF4-FFF2-40B4-BE49-F238E27FC236}">
                <a16:creationId xmlns:a16="http://schemas.microsoft.com/office/drawing/2014/main" id="{9BB1BFEC-D3D1-C2B3-B6B5-070DBB9DA527}"/>
              </a:ext>
            </a:extLst>
          </p:cNvPr>
          <p:cNvSpPr/>
          <p:nvPr/>
        </p:nvSpPr>
        <p:spPr>
          <a:xfrm>
            <a:off x="8836554" y="4239858"/>
            <a:ext cx="1155145" cy="28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Research &amp; Co-creation Partners</a:t>
            </a:r>
          </a:p>
        </p:txBody>
      </p:sp>
      <p:pic>
        <p:nvPicPr>
          <p:cNvPr id="106" name="Picture 32" descr="AWS Free SVG, PNG, and vector downloads ...">
            <a:extLst>
              <a:ext uri="{FF2B5EF4-FFF2-40B4-BE49-F238E27FC236}">
                <a16:creationId xmlns:a16="http://schemas.microsoft.com/office/drawing/2014/main" id="{2B411425-AA4A-14A1-6A5C-1EB5B99BF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5252" y="3633959"/>
            <a:ext cx="444052" cy="44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E27B62-851E-AB15-2A4A-F7DFD503B492}"/>
              </a:ext>
            </a:extLst>
          </p:cNvPr>
          <p:cNvSpPr txBox="1"/>
          <p:nvPr/>
        </p:nvSpPr>
        <p:spPr>
          <a:xfrm>
            <a:off x="4025459" y="5675546"/>
            <a:ext cx="3790026" cy="3589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WIP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9B866E-F8BD-A645-A444-C6AE48F40B9F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288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61FDCB-C054-B4E1-5EE4-B1748E64A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6610E7-8269-C225-DB9F-8E0207F85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450723"/>
            <a:ext cx="11430000" cy="393954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7DC41B-6A09-DFA9-9A7C-7D6FFE898469}"/>
              </a:ext>
            </a:extLst>
          </p:cNvPr>
          <p:cNvSpPr/>
          <p:nvPr/>
        </p:nvSpPr>
        <p:spPr>
          <a:xfrm>
            <a:off x="1255567" y="1399926"/>
            <a:ext cx="63777" cy="350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BC5D5E-94E4-2259-B556-3AF0B9B99817}"/>
              </a:ext>
            </a:extLst>
          </p:cNvPr>
          <p:cNvSpPr txBox="1"/>
          <p:nvPr/>
        </p:nvSpPr>
        <p:spPr>
          <a:xfrm>
            <a:off x="721374" y="1351484"/>
            <a:ext cx="438728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b="1" noProof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F35FD0-3236-6F5E-0C66-4F7269CD77AE}"/>
              </a:ext>
            </a:extLst>
          </p:cNvPr>
          <p:cNvSpPr txBox="1"/>
          <p:nvPr/>
        </p:nvSpPr>
        <p:spPr>
          <a:xfrm>
            <a:off x="1597674" y="1351484"/>
            <a:ext cx="8936976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2000" b="1" noProof="0" dirty="0">
                <a:solidFill>
                  <a:schemeClr val="bg1"/>
                </a:solidFill>
              </a:rPr>
              <a:t>Context: Advanced AI Competency Centre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7CFF67-3ECF-176C-56E4-5E636604DD32}"/>
              </a:ext>
            </a:extLst>
          </p:cNvPr>
          <p:cNvSpPr/>
          <p:nvPr/>
        </p:nvSpPr>
        <p:spPr>
          <a:xfrm>
            <a:off x="1255567" y="2177913"/>
            <a:ext cx="63777" cy="350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FA9F5A-488D-EE25-9422-74BA8B77E296}"/>
              </a:ext>
            </a:extLst>
          </p:cNvPr>
          <p:cNvSpPr txBox="1"/>
          <p:nvPr/>
        </p:nvSpPr>
        <p:spPr>
          <a:xfrm>
            <a:off x="721374" y="2129471"/>
            <a:ext cx="438728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b="1" noProof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F86CB1-F425-B3EB-D896-DE7422646ED3}"/>
              </a:ext>
            </a:extLst>
          </p:cNvPr>
          <p:cNvSpPr txBox="1"/>
          <p:nvPr/>
        </p:nvSpPr>
        <p:spPr>
          <a:xfrm>
            <a:off x="1597674" y="2135968"/>
            <a:ext cx="8936976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2000" b="1" dirty="0">
                <a:solidFill>
                  <a:schemeClr val="bg1"/>
                </a:solidFill>
              </a:rPr>
              <a:t>Charter, priorities</a:t>
            </a:r>
            <a:endParaRPr lang="en-US" sz="2000" b="1" noProof="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D5F763-0311-8088-6FC0-F596598CE3B8}"/>
              </a:ext>
            </a:extLst>
          </p:cNvPr>
          <p:cNvSpPr/>
          <p:nvPr/>
        </p:nvSpPr>
        <p:spPr>
          <a:xfrm>
            <a:off x="1255567" y="2955900"/>
            <a:ext cx="63777" cy="3507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348150-4973-5F84-FCAD-50552010E644}"/>
              </a:ext>
            </a:extLst>
          </p:cNvPr>
          <p:cNvSpPr txBox="1"/>
          <p:nvPr/>
        </p:nvSpPr>
        <p:spPr>
          <a:xfrm>
            <a:off x="721374" y="2907458"/>
            <a:ext cx="438728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b="1" noProof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A7637-CF9C-50D6-504C-9AD196BD24E0}"/>
              </a:ext>
            </a:extLst>
          </p:cNvPr>
          <p:cNvSpPr txBox="1"/>
          <p:nvPr/>
        </p:nvSpPr>
        <p:spPr>
          <a:xfrm>
            <a:off x="1597674" y="2907457"/>
            <a:ext cx="8936976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2000" b="1" noProof="0" dirty="0">
                <a:solidFill>
                  <a:schemeClr val="bg1"/>
                </a:solidFill>
              </a:rPr>
              <a:t>Target announcements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2DADBF-FCC1-EF04-D2B8-B539D8A72EA6}"/>
              </a:ext>
            </a:extLst>
          </p:cNvPr>
          <p:cNvSpPr/>
          <p:nvPr/>
        </p:nvSpPr>
        <p:spPr>
          <a:xfrm>
            <a:off x="1248576" y="3720697"/>
            <a:ext cx="63777" cy="3507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A2E4A1-26E2-7CBE-AAA6-C9B56B466974}"/>
              </a:ext>
            </a:extLst>
          </p:cNvPr>
          <p:cNvSpPr txBox="1"/>
          <p:nvPr/>
        </p:nvSpPr>
        <p:spPr>
          <a:xfrm>
            <a:off x="714383" y="3672255"/>
            <a:ext cx="438728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b="1" dirty="0">
                <a:solidFill>
                  <a:schemeClr val="bg1"/>
                </a:solidFill>
              </a:rPr>
              <a:t>4</a:t>
            </a:r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C99EC1-6D81-767E-3B99-AB2B039777A4}"/>
              </a:ext>
            </a:extLst>
          </p:cNvPr>
          <p:cNvSpPr txBox="1"/>
          <p:nvPr/>
        </p:nvSpPr>
        <p:spPr>
          <a:xfrm>
            <a:off x="1597674" y="3672254"/>
            <a:ext cx="8936976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2000" b="1" noProof="0" dirty="0">
                <a:solidFill>
                  <a:schemeClr val="bg1"/>
                </a:solidFill>
              </a:rPr>
              <a:t>Deep dive into Supply Chain AI </a:t>
            </a:r>
            <a:r>
              <a:rPr lang="en-US" sz="2000" b="1" dirty="0">
                <a:solidFill>
                  <a:schemeClr val="bg1"/>
                </a:solidFill>
              </a:rPr>
              <a:t>C</a:t>
            </a:r>
            <a:r>
              <a:rPr lang="en-US" sz="2000" b="1" noProof="0" dirty="0" err="1">
                <a:solidFill>
                  <a:schemeClr val="bg1"/>
                </a:solidFill>
              </a:rPr>
              <a:t>ompetency</a:t>
            </a:r>
            <a:r>
              <a:rPr lang="en-US" sz="2000" b="1" noProof="0" dirty="0">
                <a:solidFill>
                  <a:schemeClr val="bg1"/>
                </a:solidFill>
              </a:rPr>
              <a:t> Centre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F386B8-00DF-8A5A-2992-07FF79D16715}"/>
              </a:ext>
            </a:extLst>
          </p:cNvPr>
          <p:cNvSpPr/>
          <p:nvPr/>
        </p:nvSpPr>
        <p:spPr>
          <a:xfrm>
            <a:off x="1248576" y="4518140"/>
            <a:ext cx="63777" cy="3507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0806DA-9178-4BE9-5C7E-4AD46269896D}"/>
              </a:ext>
            </a:extLst>
          </p:cNvPr>
          <p:cNvSpPr txBox="1"/>
          <p:nvPr/>
        </p:nvSpPr>
        <p:spPr>
          <a:xfrm>
            <a:off x="714383" y="4469698"/>
            <a:ext cx="438728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b="1" dirty="0">
                <a:solidFill>
                  <a:schemeClr val="bg1"/>
                </a:solidFill>
              </a:rPr>
              <a:t>5</a:t>
            </a:r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7E7739-C11E-04D7-E7A1-3A18CDEEEAAA}"/>
              </a:ext>
            </a:extLst>
          </p:cNvPr>
          <p:cNvSpPr txBox="1"/>
          <p:nvPr/>
        </p:nvSpPr>
        <p:spPr>
          <a:xfrm>
            <a:off x="1597674" y="4469697"/>
            <a:ext cx="8936976" cy="44765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2000" b="1" noProof="0" dirty="0">
                <a:solidFill>
                  <a:schemeClr val="bg1"/>
                </a:solidFill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4114916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601C89-F3AB-5B55-1640-62F132806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9DE4338-3A07-1D7E-2ABF-EA1452A9D3A3}"/>
              </a:ext>
            </a:extLst>
          </p:cNvPr>
          <p:cNvSpPr/>
          <p:nvPr/>
        </p:nvSpPr>
        <p:spPr>
          <a:xfrm>
            <a:off x="344056" y="1110487"/>
            <a:ext cx="3444588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878CC7-9CA8-DAA5-C2ED-1CFAA5D6177A}"/>
              </a:ext>
            </a:extLst>
          </p:cNvPr>
          <p:cNvSpPr/>
          <p:nvPr/>
        </p:nvSpPr>
        <p:spPr>
          <a:xfrm>
            <a:off x="344056" y="3643123"/>
            <a:ext cx="3444588" cy="23608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9E25A8-3C1F-9D5B-8309-2A823529661E}"/>
              </a:ext>
            </a:extLst>
          </p:cNvPr>
          <p:cNvSpPr/>
          <p:nvPr/>
        </p:nvSpPr>
        <p:spPr>
          <a:xfrm>
            <a:off x="4071818" y="1110487"/>
            <a:ext cx="3661020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24567D-A2B3-2DB4-D2A2-2A02B0AA64E7}"/>
              </a:ext>
            </a:extLst>
          </p:cNvPr>
          <p:cNvSpPr/>
          <p:nvPr/>
        </p:nvSpPr>
        <p:spPr>
          <a:xfrm>
            <a:off x="4071818" y="3633598"/>
            <a:ext cx="3661020" cy="23510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2E6086-0F2D-FA62-B29C-75B00B77A5E4}"/>
              </a:ext>
            </a:extLst>
          </p:cNvPr>
          <p:cNvSpPr/>
          <p:nvPr/>
        </p:nvSpPr>
        <p:spPr>
          <a:xfrm>
            <a:off x="7982530" y="3638214"/>
            <a:ext cx="3610849" cy="23510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E95DC2-D6B8-BBB0-01AC-81C884183525}"/>
              </a:ext>
            </a:extLst>
          </p:cNvPr>
          <p:cNvSpPr/>
          <p:nvPr/>
        </p:nvSpPr>
        <p:spPr>
          <a:xfrm>
            <a:off x="7982530" y="1121180"/>
            <a:ext cx="3610849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BE3569-8F46-8B90-F39C-88BE93D7F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71856"/>
            <a:ext cx="11430000" cy="381000"/>
          </a:xfrm>
        </p:spPr>
        <p:txBody>
          <a:bodyPr/>
          <a:lstStyle/>
          <a:p>
            <a:r>
              <a:rPr lang="en-US" sz="2800" b="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</a:rPr>
              <a:t>What will clients call us for?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E2BF4A-E1ED-1882-4078-233F4C0FAA2E}"/>
              </a:ext>
            </a:extLst>
          </p:cNvPr>
          <p:cNvSpPr txBox="1"/>
          <p:nvPr/>
        </p:nvSpPr>
        <p:spPr>
          <a:xfrm>
            <a:off x="381000" y="1152239"/>
            <a:ext cx="35793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Unlock real-time context injection at inference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514F99-497D-79BB-10D0-1E1B484F244F}"/>
              </a:ext>
            </a:extLst>
          </p:cNvPr>
          <p:cNvSpPr txBox="1"/>
          <p:nvPr/>
        </p:nvSpPr>
        <p:spPr>
          <a:xfrm>
            <a:off x="4144746" y="1175139"/>
            <a:ext cx="36942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Establish domain intelligence for agent reasoning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DF5A0D-4711-42F1-3AC9-FC6D0AD42FEC}"/>
              </a:ext>
            </a:extLst>
          </p:cNvPr>
          <p:cNvSpPr txBox="1"/>
          <p:nvPr/>
        </p:nvSpPr>
        <p:spPr>
          <a:xfrm>
            <a:off x="8060776" y="1178938"/>
            <a:ext cx="3579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Establish data trust across agentic pipelines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F4B178-3032-5D2F-6B23-40201BA2EBAE}"/>
              </a:ext>
            </a:extLst>
          </p:cNvPr>
          <p:cNvSpPr txBox="1"/>
          <p:nvPr/>
        </p:nvSpPr>
        <p:spPr>
          <a:xfrm>
            <a:off x="381000" y="1821470"/>
            <a:ext cx="340764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Ground frontier AI in live enterprise knowledge. Agents reason over structured, query-able, domain-specific data at the moment of decision.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Aspire semantic layer | Knowledge APIs | 70 enterprise connectors | Domain Knowledge graphs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6DFFFF-B945-4105-211E-CD8808D71AE1}"/>
              </a:ext>
            </a:extLst>
          </p:cNvPr>
          <p:cNvSpPr txBox="1"/>
          <p:nvPr/>
        </p:nvSpPr>
        <p:spPr>
          <a:xfrm>
            <a:off x="4163293" y="1790695"/>
            <a:ext cx="35695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Move agents from retrieval to fast and accurate reasoning. Encode business rules, domain taxonomies, ontologies and inference chains that make accurate decisions possible.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err="1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OntoForge</a:t>
            </a: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 | Industry ontologies | Aspire semantic layer | CDI Data Marketplace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94F239-DB7D-CAE9-D7BC-5DC8289AA295}"/>
              </a:ext>
            </a:extLst>
          </p:cNvPr>
          <p:cNvSpPr txBox="1"/>
          <p:nvPr/>
        </p:nvSpPr>
        <p:spPr>
          <a:xfrm>
            <a:off x="8054371" y="1821470"/>
            <a:ext cx="3527719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Govern every agent decision end-to-end. Continuous quality, lineage, and security enforcement across agent boundaries - auditable and compliant by design.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48 data agents (</a:t>
            </a:r>
            <a:r>
              <a:rPr kumimoji="0" lang="en-US" sz="1100" b="0" i="1" u="none" strike="noStrike" kern="1200" cap="none" spc="0" normalizeH="0" baseline="0" noProof="0" err="1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Autogen</a:t>
            </a: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 + </a:t>
            </a:r>
            <a:r>
              <a:rPr kumimoji="0" lang="en-US" sz="1100" b="0" i="1" u="none" strike="noStrike" kern="1200" cap="none" spc="0" normalizeH="0" baseline="0" noProof="0" err="1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LangGraph</a:t>
            </a: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) | 5 orchestration patterns | Data governance agents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F5322-79D3-F8D8-D410-B30E12E0E1AB}"/>
              </a:ext>
            </a:extLst>
          </p:cNvPr>
          <p:cNvSpPr txBox="1"/>
          <p:nvPr/>
        </p:nvSpPr>
        <p:spPr>
          <a:xfrm>
            <a:off x="344056" y="6127125"/>
            <a:ext cx="74949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Industrials | CGRT |  Life Sciences  |  Energy |  HT &amp; S&amp;P |  C&amp;M |  Utilities | CNR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2A63E3-EC8F-9AF9-4790-CD96EB0FC0B0}"/>
              </a:ext>
            </a:extLst>
          </p:cNvPr>
          <p:cNvSpPr txBox="1"/>
          <p:nvPr/>
        </p:nvSpPr>
        <p:spPr>
          <a:xfrm>
            <a:off x="399472" y="3727063"/>
            <a:ext cx="34445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Unlock AI in data-restricted domains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22B94F-5AF3-2A7C-5195-C6A9A1EA4D80}"/>
              </a:ext>
            </a:extLst>
          </p:cNvPr>
          <p:cNvSpPr txBox="1"/>
          <p:nvPr/>
        </p:nvSpPr>
        <p:spPr>
          <a:xfrm>
            <a:off x="4213304" y="3721602"/>
            <a:ext cx="34445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Eliminate silent AI pipeline failures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47897-F59D-82A3-3A3C-8D84CBC48CC3}"/>
              </a:ext>
            </a:extLst>
          </p:cNvPr>
          <p:cNvSpPr txBox="1"/>
          <p:nvPr/>
        </p:nvSpPr>
        <p:spPr>
          <a:xfrm>
            <a:off x="8079248" y="3727063"/>
            <a:ext cx="3579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Turn legacy migration into a competitive accelerator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4126C7-FD99-234E-B9BF-DD680F26590D}"/>
              </a:ext>
            </a:extLst>
          </p:cNvPr>
          <p:cNvSpPr txBox="1"/>
          <p:nvPr/>
        </p:nvSpPr>
        <p:spPr>
          <a:xfrm>
            <a:off x="381000" y="4418024"/>
            <a:ext cx="344458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Remove the data access ceiling in regulated industries. Statistically faithful synthetic data — governed, lineage-tracked, production-ready.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Synthetic data generation agent | Data quality assessment | Governance rules enforcement | Data lineage agents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01CF84-DBC1-22B2-B2F3-9EC5CC768FB7}"/>
              </a:ext>
            </a:extLst>
          </p:cNvPr>
          <p:cNvSpPr txBox="1"/>
          <p:nvPr/>
        </p:nvSpPr>
        <p:spPr>
          <a:xfrm>
            <a:off x="4214176" y="4418024"/>
            <a:ext cx="3444588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Protect production AI from schema drift, deprecated data products, and upstream breaks, before agents corrupt decisions.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Data lifecycle management agents | 42-intervention supply chain framework | Data Managed Services | Data quality agents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65B537-1683-BB22-2CC1-46731E10BB93}"/>
              </a:ext>
            </a:extLst>
          </p:cNvPr>
          <p:cNvSpPr txBox="1"/>
          <p:nvPr/>
        </p:nvSpPr>
        <p:spPr>
          <a:xfrm>
            <a:off x="8054371" y="4418024"/>
            <a:ext cx="3540186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Automate legacy data migration using agents and code migration, data quality, integration tech migration for a structured measurable delivery AI program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 20 migration agents | </a:t>
            </a:r>
            <a:r>
              <a:rPr kumimoji="0" lang="en-US" sz="1100" b="0" i="1" u="none" strike="noStrike" kern="1200" cap="none" spc="0" normalizeH="0" baseline="0" noProof="0" err="1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LangGraph</a:t>
            </a: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-orchestrated patterns | Data testing and integration agents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92DAB7-C52A-005F-7F46-4025A7AD762C}"/>
              </a:ext>
            </a:extLst>
          </p:cNvPr>
          <p:cNvSpPr txBox="1"/>
          <p:nvPr/>
        </p:nvSpPr>
        <p:spPr>
          <a:xfrm>
            <a:off x="7563636" y="6131227"/>
            <a:ext cx="49281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EMEA |  AMERICAS  |  ASIA OCEANIA |  JAPAN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757ABF-1E71-165A-59AC-941204BD82C2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54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8070F-5357-3649-C6E0-478560C7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atabricks Logo Animation | Top Logo Animation Company | 2d logo anim, 2d  logo animation, 2d logo animation agency and more | Sickboat Blog blog">
            <a:extLst>
              <a:ext uri="{FF2B5EF4-FFF2-40B4-BE49-F238E27FC236}">
                <a16:creationId xmlns:a16="http://schemas.microsoft.com/office/drawing/2014/main" id="{40B0FA3A-E8D4-9CE0-D36E-A9B3674CF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3404" y="5822920"/>
            <a:ext cx="964849" cy="96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85" name="Rectangle 1484">
            <a:extLst>
              <a:ext uri="{FF2B5EF4-FFF2-40B4-BE49-F238E27FC236}">
                <a16:creationId xmlns:a16="http://schemas.microsoft.com/office/drawing/2014/main" id="{E57ECF14-3E1A-2B27-1D40-6844752061ED}"/>
              </a:ext>
            </a:extLst>
          </p:cNvPr>
          <p:cNvSpPr/>
          <p:nvPr/>
        </p:nvSpPr>
        <p:spPr>
          <a:xfrm>
            <a:off x="249598" y="1594781"/>
            <a:ext cx="2810301" cy="3522512"/>
          </a:xfrm>
          <a:prstGeom prst="rect">
            <a:avLst/>
          </a:prstGeom>
          <a:noFill/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2CB804-FB6E-4388-4C45-AF77BA0B7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344710"/>
          </a:xfrm>
        </p:spPr>
        <p:txBody>
          <a:bodyPr/>
          <a:lstStyle/>
          <a:p>
            <a:r>
              <a:rPr lang="en-US" sz="2800" b="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</a:rPr>
              <a:t>Ecosystem-embedded AI assets built for industrial-scale outcomes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CA0BB70-A794-566C-E99F-FD666062A6AE}"/>
              </a:ext>
            </a:extLst>
          </p:cNvPr>
          <p:cNvSpPr/>
          <p:nvPr/>
        </p:nvSpPr>
        <p:spPr>
          <a:xfrm>
            <a:off x="433609" y="1717568"/>
            <a:ext cx="2469589" cy="2734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Data Agents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2F7444-B061-7E30-FA6E-5C70EE0C10FC}"/>
              </a:ext>
            </a:extLst>
          </p:cNvPr>
          <p:cNvSpPr/>
          <p:nvPr/>
        </p:nvSpPr>
        <p:spPr>
          <a:xfrm>
            <a:off x="224574" y="2031941"/>
            <a:ext cx="2849600" cy="709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Accelerate data readiness by automating preparation, validation, and migration tasks. Modernize data management processes, ensure governance, and optimize operational efficiency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EBBBC7-E229-6F66-2808-BC05B87858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3163" y="3031528"/>
            <a:ext cx="1694243" cy="106733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12F8D20-79A7-12D6-0333-0EF414C11AB7}"/>
              </a:ext>
            </a:extLst>
          </p:cNvPr>
          <p:cNvSpPr txBox="1"/>
          <p:nvPr/>
        </p:nvSpPr>
        <p:spPr>
          <a:xfrm>
            <a:off x="744135" y="4367993"/>
            <a:ext cx="1693271" cy="5847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2-3X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Faster Time to Value</a:t>
            </a:r>
          </a:p>
        </p:txBody>
      </p:sp>
      <p:sp>
        <p:nvSpPr>
          <p:cNvPr id="33" name="Title 3">
            <a:extLst>
              <a:ext uri="{FF2B5EF4-FFF2-40B4-BE49-F238E27FC236}">
                <a16:creationId xmlns:a16="http://schemas.microsoft.com/office/drawing/2014/main" id="{7DA4E572-764A-3135-BD64-787617872BDD}"/>
              </a:ext>
            </a:extLst>
          </p:cNvPr>
          <p:cNvSpPr txBox="1">
            <a:spLocks/>
          </p:cNvSpPr>
          <p:nvPr/>
        </p:nvSpPr>
        <p:spPr>
          <a:xfrm>
            <a:off x="0" y="1034350"/>
            <a:ext cx="12192000" cy="390450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>
            <a:defPPr>
              <a:defRPr lang="en-ES"/>
            </a:defPPr>
            <a:lvl1pPr algn="ctr" defTabSz="228600">
              <a:spcAft>
                <a:spcPts val="1200"/>
              </a:spcAft>
              <a:defRPr sz="200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j-ea"/>
                <a:cs typeface="+mj-cs"/>
              </a:rPr>
              <a:t>Assets with real client outcomes, built for the AI-first era</a:t>
            </a:r>
          </a:p>
        </p:txBody>
      </p:sp>
      <p:sp>
        <p:nvSpPr>
          <p:cNvPr id="41" name="Title 3">
            <a:extLst>
              <a:ext uri="{FF2B5EF4-FFF2-40B4-BE49-F238E27FC236}">
                <a16:creationId xmlns:a16="http://schemas.microsoft.com/office/drawing/2014/main" id="{D1D0EFFB-0642-1380-CFE7-9A70FB5021B9}"/>
              </a:ext>
            </a:extLst>
          </p:cNvPr>
          <p:cNvSpPr txBox="1">
            <a:spLocks/>
          </p:cNvSpPr>
          <p:nvPr/>
        </p:nvSpPr>
        <p:spPr>
          <a:xfrm>
            <a:off x="0" y="5297504"/>
            <a:ext cx="12192000" cy="408710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>
            <a:defPPr>
              <a:defRPr lang="en-ES"/>
            </a:defPPr>
            <a:lvl1pPr defTabSz="228600">
              <a:spcAft>
                <a:spcPts val="1200"/>
              </a:spcAft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Co-created with a global network of ecosystem partners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225CAEA-C0A8-BB45-796C-4B66FCB7B1E7}"/>
              </a:ext>
            </a:extLst>
          </p:cNvPr>
          <p:cNvSpPr/>
          <p:nvPr/>
        </p:nvSpPr>
        <p:spPr>
          <a:xfrm>
            <a:off x="9480872" y="1717568"/>
            <a:ext cx="2245081" cy="2734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Accelerator 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F6BDEED-D8C7-658E-B7E3-4332F6ADC801}"/>
              </a:ext>
            </a:extLst>
          </p:cNvPr>
          <p:cNvSpPr txBox="1"/>
          <p:nvPr/>
        </p:nvSpPr>
        <p:spPr>
          <a:xfrm>
            <a:off x="9324415" y="2031941"/>
            <a:ext cx="2590545" cy="6093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Desription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 goes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hereDesription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 goes here 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Desription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 goes here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Desription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 goes here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Desription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+mn-ea"/>
                <a:cs typeface="+mn-cs"/>
              </a:rPr>
              <a:t> goes here </a:t>
            </a:r>
          </a:p>
        </p:txBody>
      </p:sp>
      <p:pic>
        <p:nvPicPr>
          <p:cNvPr id="1499" name="Picture 1498">
            <a:extLst>
              <a:ext uri="{FF2B5EF4-FFF2-40B4-BE49-F238E27FC236}">
                <a16:creationId xmlns:a16="http://schemas.microsoft.com/office/drawing/2014/main" id="{1976C1EB-C8E4-E805-7D53-B9CB8B79F48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598" y="2858266"/>
            <a:ext cx="1617368" cy="860353"/>
          </a:xfrm>
          <a:prstGeom prst="rect">
            <a:avLst/>
          </a:prstGeom>
        </p:spPr>
      </p:pic>
      <p:pic>
        <p:nvPicPr>
          <p:cNvPr id="1500" name="Picture 1499">
            <a:extLst>
              <a:ext uri="{FF2B5EF4-FFF2-40B4-BE49-F238E27FC236}">
                <a16:creationId xmlns:a16="http://schemas.microsoft.com/office/drawing/2014/main" id="{21BDF166-00C1-2582-C39E-A5426FBC73D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538" y="3075186"/>
            <a:ext cx="1549168" cy="857745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2C9AE4E2-8EB1-E2A4-CE46-372B98457F57}"/>
              </a:ext>
            </a:extLst>
          </p:cNvPr>
          <p:cNvSpPr/>
          <p:nvPr/>
        </p:nvSpPr>
        <p:spPr>
          <a:xfrm>
            <a:off x="6475567" y="1717568"/>
            <a:ext cx="2245081" cy="2734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CYBER.AI (DATA)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8ECA13-75B9-AB55-B6E5-F0472346C9B6}"/>
              </a:ext>
            </a:extLst>
          </p:cNvPr>
          <p:cNvSpPr txBox="1"/>
          <p:nvPr/>
        </p:nvSpPr>
        <p:spPr>
          <a:xfrm>
            <a:off x="6178846" y="2031941"/>
            <a:ext cx="2849600" cy="73866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Data security stress test helps to quickly evaluate security posture in preventing loss of sensitive data across technologies &amp; data use cases.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ABA791-32BA-90B4-971C-C572BEC7D8BF}"/>
              </a:ext>
            </a:extLst>
          </p:cNvPr>
          <p:cNvSpPr txBox="1"/>
          <p:nvPr/>
        </p:nvSpPr>
        <p:spPr>
          <a:xfrm>
            <a:off x="6212125" y="4295376"/>
            <a:ext cx="955806" cy="5847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BE82FF"/>
              </a:solidFill>
              <a:effectLst/>
              <a:highlight>
                <a:srgbClr val="FFFF00"/>
              </a:highlight>
              <a:uLnTx/>
              <a:uFillTx/>
              <a:latin typeface="Graphik"/>
              <a:ea typeface="Calibri" pitchFamily="34" charset="-122"/>
              <a:cs typeface="Calibri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XXX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8089F2-DD0F-2742-417C-92C566A6A774}"/>
              </a:ext>
            </a:extLst>
          </p:cNvPr>
          <p:cNvSpPr txBox="1"/>
          <p:nvPr/>
        </p:nvSpPr>
        <p:spPr>
          <a:xfrm>
            <a:off x="7063631" y="4295376"/>
            <a:ext cx="955806" cy="61555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XX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F9334E3-8A2C-E77B-055E-FDB494A95D60}"/>
              </a:ext>
            </a:extLst>
          </p:cNvPr>
          <p:cNvSpPr txBox="1"/>
          <p:nvPr/>
        </p:nvSpPr>
        <p:spPr>
          <a:xfrm>
            <a:off x="7908962" y="4317148"/>
            <a:ext cx="955806" cy="5847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+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XXX</a:t>
            </a:r>
          </a:p>
        </p:txBody>
      </p:sp>
      <p:sp>
        <p:nvSpPr>
          <p:cNvPr id="1509" name="Rectangle 1508">
            <a:extLst>
              <a:ext uri="{FF2B5EF4-FFF2-40B4-BE49-F238E27FC236}">
                <a16:creationId xmlns:a16="http://schemas.microsoft.com/office/drawing/2014/main" id="{9A17B6C1-DB48-4AB4-2E66-A3583537ABC8}"/>
              </a:ext>
            </a:extLst>
          </p:cNvPr>
          <p:cNvSpPr/>
          <p:nvPr/>
        </p:nvSpPr>
        <p:spPr>
          <a:xfrm>
            <a:off x="6181509" y="1594781"/>
            <a:ext cx="2810301" cy="3522512"/>
          </a:xfrm>
          <a:prstGeom prst="rect">
            <a:avLst/>
          </a:prstGeom>
          <a:noFill/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grpSp>
        <p:nvGrpSpPr>
          <p:cNvPr id="1517" name="Group 1516">
            <a:extLst>
              <a:ext uri="{FF2B5EF4-FFF2-40B4-BE49-F238E27FC236}">
                <a16:creationId xmlns:a16="http://schemas.microsoft.com/office/drawing/2014/main" id="{11CC8C29-D8FC-809A-3362-548A80994BEA}"/>
              </a:ext>
            </a:extLst>
          </p:cNvPr>
          <p:cNvGrpSpPr/>
          <p:nvPr/>
        </p:nvGrpSpPr>
        <p:grpSpPr>
          <a:xfrm>
            <a:off x="3215772" y="1594781"/>
            <a:ext cx="2868492" cy="3522512"/>
            <a:chOff x="6210684" y="2834744"/>
            <a:chExt cx="2868492" cy="352251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59EBB0E-DE21-3351-9633-D12179455A8E}"/>
                </a:ext>
              </a:extLst>
            </p:cNvPr>
            <p:cNvSpPr/>
            <p:nvPr/>
          </p:nvSpPr>
          <p:spPr>
            <a:xfrm>
              <a:off x="6390281" y="2957531"/>
              <a:ext cx="2469589" cy="273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GenWizard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 - Data Modernization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6AD45D3-1FF1-26A2-96AE-94FD18399B4F}"/>
                </a:ext>
              </a:extLst>
            </p:cNvPr>
            <p:cNvSpPr/>
            <p:nvPr/>
          </p:nvSpPr>
          <p:spPr>
            <a:xfrm>
              <a:off x="6229576" y="3271904"/>
              <a:ext cx="2849600" cy="7092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Migrate data, BI, ETL pipelines, and code to the cloud, establishing reusable data products, and implementing master data management, governance, &amp; lineage.</a:t>
              </a:r>
            </a:p>
          </p:txBody>
        </p:sp>
        <p:sp>
          <p:nvSpPr>
            <p:cNvPr id="1510" name="Rectangle 1509">
              <a:extLst>
                <a:ext uri="{FF2B5EF4-FFF2-40B4-BE49-F238E27FC236}">
                  <a16:creationId xmlns:a16="http://schemas.microsoft.com/office/drawing/2014/main" id="{6D1AF985-D4D9-A4F7-9F27-3C8AA381E01D}"/>
                </a:ext>
              </a:extLst>
            </p:cNvPr>
            <p:cNvSpPr/>
            <p:nvPr/>
          </p:nvSpPr>
          <p:spPr>
            <a:xfrm>
              <a:off x="6210684" y="2834744"/>
              <a:ext cx="2810301" cy="352251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sp>
        <p:nvSpPr>
          <p:cNvPr id="1511" name="Rectangle 1510">
            <a:extLst>
              <a:ext uri="{FF2B5EF4-FFF2-40B4-BE49-F238E27FC236}">
                <a16:creationId xmlns:a16="http://schemas.microsoft.com/office/drawing/2014/main" id="{73CEABE4-BECD-093F-84DE-A7A140E50067}"/>
              </a:ext>
            </a:extLst>
          </p:cNvPr>
          <p:cNvSpPr/>
          <p:nvPr/>
        </p:nvSpPr>
        <p:spPr>
          <a:xfrm>
            <a:off x="9191226" y="1594781"/>
            <a:ext cx="2810301" cy="3522512"/>
          </a:xfrm>
          <a:prstGeom prst="rect">
            <a:avLst/>
          </a:prstGeom>
          <a:noFill/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9" name="Picture 18" descr="Snowflake Partner | V2 AI Data Solutions">
            <a:extLst>
              <a:ext uri="{FF2B5EF4-FFF2-40B4-BE49-F238E27FC236}">
                <a16:creationId xmlns:a16="http://schemas.microsoft.com/office/drawing/2014/main" id="{1B039D2F-F5AC-8604-AD9D-74CC0B4AF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0040" y="5922456"/>
            <a:ext cx="964793" cy="54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039E37-1EBC-CFFA-C604-1A5A49FFDE02}"/>
              </a:ext>
            </a:extLst>
          </p:cNvPr>
          <p:cNvSpPr txBox="1"/>
          <p:nvPr/>
        </p:nvSpPr>
        <p:spPr>
          <a:xfrm>
            <a:off x="3132680" y="4348237"/>
            <a:ext cx="1063640" cy="7232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40%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Lower Migration Effort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63B955-BA31-2AF2-AD45-73DAA30B4DB4}"/>
              </a:ext>
            </a:extLst>
          </p:cNvPr>
          <p:cNvSpPr txBox="1"/>
          <p:nvPr/>
        </p:nvSpPr>
        <p:spPr>
          <a:xfrm>
            <a:off x="4045667" y="4348237"/>
            <a:ext cx="955806" cy="55399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Faster Insights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4D71F-783C-B07F-D934-A29253BC9EAA}"/>
              </a:ext>
            </a:extLst>
          </p:cNvPr>
          <p:cNvSpPr txBox="1"/>
          <p:nvPr/>
        </p:nvSpPr>
        <p:spPr>
          <a:xfrm>
            <a:off x="4974686" y="4342251"/>
            <a:ext cx="1051387" cy="830997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30%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Improvement in data consistency</a:t>
            </a:r>
          </a:p>
        </p:txBody>
      </p:sp>
      <p:pic>
        <p:nvPicPr>
          <p:cNvPr id="19" name="Picture 32" descr="AWS Free SVG, PNG, and vector downloads ...">
            <a:extLst>
              <a:ext uri="{FF2B5EF4-FFF2-40B4-BE49-F238E27FC236}">
                <a16:creationId xmlns:a16="http://schemas.microsoft.com/office/drawing/2014/main" id="{05C63EA3-C166-B0B1-256A-C37F6CD62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95" y="6070439"/>
            <a:ext cx="444052" cy="44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Company logo">
            <a:extLst>
              <a:ext uri="{FF2B5EF4-FFF2-40B4-BE49-F238E27FC236}">
                <a16:creationId xmlns:a16="http://schemas.microsoft.com/office/drawing/2014/main" id="{F295081A-BEE6-CE6D-C2EB-DA169DDF6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3364" y="6151095"/>
            <a:ext cx="1203811" cy="18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eet Stardog Deck_Master.pptx">
            <a:extLst>
              <a:ext uri="{FF2B5EF4-FFF2-40B4-BE49-F238E27FC236}">
                <a16:creationId xmlns:a16="http://schemas.microsoft.com/office/drawing/2014/main" id="{A40571FF-45E6-50B6-55EB-3491BA01A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3392" y="5868012"/>
            <a:ext cx="792123" cy="58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349D0EC-4D3A-1D2F-E062-B3BCA6097F6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735" y="6117332"/>
            <a:ext cx="1410072" cy="33113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77BE2BB-2525-94BD-2000-A8F92D5B9C1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5732" y="6028318"/>
            <a:ext cx="1125751" cy="42915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D4AE4B5-BF85-C770-4F93-EEF21ADA109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6810" y="5973225"/>
            <a:ext cx="889368" cy="6495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B30317-B582-6417-8187-697561F73AC4}"/>
              </a:ext>
            </a:extLst>
          </p:cNvPr>
          <p:cNvSpPr txBox="1"/>
          <p:nvPr/>
        </p:nvSpPr>
        <p:spPr>
          <a:xfrm>
            <a:off x="9232196" y="4295376"/>
            <a:ext cx="955806" cy="5847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BE82FF"/>
              </a:solidFill>
              <a:effectLst/>
              <a:highlight>
                <a:srgbClr val="FFFF00"/>
              </a:highlight>
              <a:uLnTx/>
              <a:uFillTx/>
              <a:latin typeface="Graphik"/>
              <a:ea typeface="Calibri" pitchFamily="34" charset="-122"/>
              <a:cs typeface="Calibri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XXX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E40333-57D2-6713-9D4C-8E3404DF741C}"/>
              </a:ext>
            </a:extLst>
          </p:cNvPr>
          <p:cNvSpPr txBox="1"/>
          <p:nvPr/>
        </p:nvSpPr>
        <p:spPr>
          <a:xfrm>
            <a:off x="10083702" y="4295376"/>
            <a:ext cx="955806" cy="61555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XX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17D399-8AEA-3883-73A4-75451A7FB488}"/>
              </a:ext>
            </a:extLst>
          </p:cNvPr>
          <p:cNvSpPr txBox="1"/>
          <p:nvPr/>
        </p:nvSpPr>
        <p:spPr>
          <a:xfrm>
            <a:off x="10929033" y="4317148"/>
            <a:ext cx="955806" cy="5847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+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XXX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D5D5B5-A7FC-82BC-7BCC-D241EDEA3B5A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219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349EB-0BAA-1D85-07C1-1C7B90ACD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803E331-D10C-A157-ABEE-5908E080CF37}"/>
              </a:ext>
            </a:extLst>
          </p:cNvPr>
          <p:cNvSpPr/>
          <p:nvPr/>
        </p:nvSpPr>
        <p:spPr>
          <a:xfrm>
            <a:off x="3677535" y="1095957"/>
            <a:ext cx="4024114" cy="28610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7" name="Text 26">
            <a:extLst>
              <a:ext uri="{FF2B5EF4-FFF2-40B4-BE49-F238E27FC236}">
                <a16:creationId xmlns:a16="http://schemas.microsoft.com/office/drawing/2014/main" id="{22D0D00E-DD93-1BFB-02E7-3C6FA7C018B2}"/>
              </a:ext>
            </a:extLst>
          </p:cNvPr>
          <p:cNvSpPr/>
          <p:nvPr/>
        </p:nvSpPr>
        <p:spPr>
          <a:xfrm>
            <a:off x="8294918" y="1675389"/>
            <a:ext cx="3450506" cy="1134658"/>
          </a:xfrm>
          <a:prstGeom prst="round2SameRect">
            <a:avLst>
              <a:gd name="adj1" fmla="val 0"/>
              <a:gd name="adj2" fmla="val 11749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marR="0" lvl="0" indent="0" algn="ctr" defTabSz="4569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Accelerated outcomes with best-of-breed ecosystem partners, enabled by deep data talent and industry-wide luminaries </a:t>
            </a: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29529BF2-8A91-8152-CFE8-7E019E7FD809}"/>
              </a:ext>
            </a:extLst>
          </p:cNvPr>
          <p:cNvSpPr/>
          <p:nvPr/>
        </p:nvSpPr>
        <p:spPr>
          <a:xfrm>
            <a:off x="8360494" y="3429000"/>
            <a:ext cx="3450506" cy="1134658"/>
          </a:xfrm>
          <a:prstGeom prst="round2SameRect">
            <a:avLst>
              <a:gd name="adj1" fmla="val 0"/>
              <a:gd name="adj2" fmla="val 17624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marR="0" lvl="0" indent="0" algn="ctr" defTabSz="4569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AI-Powered differentiated delivery to establish a deep market position</a:t>
            </a:r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263DC3FD-6E7A-4BC5-2612-6942D570A8A5}"/>
              </a:ext>
            </a:extLst>
          </p:cNvPr>
          <p:cNvSpPr/>
          <p:nvPr/>
        </p:nvSpPr>
        <p:spPr>
          <a:xfrm>
            <a:off x="8294918" y="5229605"/>
            <a:ext cx="3450506" cy="1134658"/>
          </a:xfrm>
          <a:prstGeom prst="round2SameRect">
            <a:avLst>
              <a:gd name="adj1" fmla="val 0"/>
              <a:gd name="adj2" fmla="val 12589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marR="0" lvl="0" indent="0" algn="ctr" defTabSz="4569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Enhanced career path with protected R&amp;D time with upskilling opportunities through UC Berkeley led training &amp; certification</a:t>
            </a:r>
          </a:p>
        </p:txBody>
      </p: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215362A1-4F6D-512B-1E4D-13DD7C66DBA0}"/>
              </a:ext>
            </a:extLst>
          </p:cNvPr>
          <p:cNvSpPr/>
          <p:nvPr/>
        </p:nvSpPr>
        <p:spPr>
          <a:xfrm>
            <a:off x="8294918" y="1365415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CLIENTS</a:t>
            </a:r>
          </a:p>
        </p:txBody>
      </p:sp>
      <p:sp>
        <p:nvSpPr>
          <p:cNvPr id="39" name="Rectangle: Top Corners Rounded 38">
            <a:extLst>
              <a:ext uri="{FF2B5EF4-FFF2-40B4-BE49-F238E27FC236}">
                <a16:creationId xmlns:a16="http://schemas.microsoft.com/office/drawing/2014/main" id="{DB85488E-C7B7-CBD8-302B-AF19C5B6329C}"/>
              </a:ext>
            </a:extLst>
          </p:cNvPr>
          <p:cNvSpPr/>
          <p:nvPr/>
        </p:nvSpPr>
        <p:spPr>
          <a:xfrm>
            <a:off x="8360494" y="3097265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ACCENTURE</a:t>
            </a:r>
          </a:p>
        </p:txBody>
      </p:sp>
      <p:sp>
        <p:nvSpPr>
          <p:cNvPr id="40" name="Rectangle: Top Corners Rounded 39">
            <a:extLst>
              <a:ext uri="{FF2B5EF4-FFF2-40B4-BE49-F238E27FC236}">
                <a16:creationId xmlns:a16="http://schemas.microsoft.com/office/drawing/2014/main" id="{0276F82E-15B9-FD03-C81C-D4C94C38B033}"/>
              </a:ext>
            </a:extLst>
          </p:cNvPr>
          <p:cNvSpPr/>
          <p:nvPr/>
        </p:nvSpPr>
        <p:spPr>
          <a:xfrm>
            <a:off x="8294918" y="4897870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PEOPLE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4AD8B9E-1335-0E4A-1275-A0A9B4065BB6}"/>
              </a:ext>
            </a:extLst>
          </p:cNvPr>
          <p:cNvSpPr/>
          <p:nvPr/>
        </p:nvSpPr>
        <p:spPr>
          <a:xfrm>
            <a:off x="462631" y="1463111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Shape 11">
            <a:extLst>
              <a:ext uri="{FF2B5EF4-FFF2-40B4-BE49-F238E27FC236}">
                <a16:creationId xmlns:a16="http://schemas.microsoft.com/office/drawing/2014/main" id="{859DF66F-9AFB-6BBC-7FE7-4D5E74FC9F1F}"/>
              </a:ext>
            </a:extLst>
          </p:cNvPr>
          <p:cNvSpPr/>
          <p:nvPr/>
        </p:nvSpPr>
        <p:spPr>
          <a:xfrm>
            <a:off x="1110025" y="1567587"/>
            <a:ext cx="2122894" cy="57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Talent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9581972-D5BA-4196-F539-7157C7ACA9D5}"/>
              </a:ext>
            </a:extLst>
          </p:cNvPr>
          <p:cNvSpPr/>
          <p:nvPr/>
        </p:nvSpPr>
        <p:spPr>
          <a:xfrm>
            <a:off x="3677534" y="1463111"/>
            <a:ext cx="4244855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82508" marR="0" lvl="0" indent="-182508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96968C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225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300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specialists- hire ~25 &amp; realign ~50</a:t>
            </a:r>
          </a:p>
          <a:p>
            <a:pPr marL="182508" marR="0" lvl="0" indent="-182508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UC Berkeley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certification &amp; training launch</a:t>
            </a:r>
          </a:p>
          <a:p>
            <a:pPr marL="182508" marR="0" lvl="0" indent="-182508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New roles &amp; job family rollout introducing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Fellow</a:t>
            </a:r>
          </a:p>
        </p:txBody>
      </p:sp>
      <p:pic>
        <p:nvPicPr>
          <p:cNvPr id="46" name="Graphic 45" descr="Users with solid fill">
            <a:extLst>
              <a:ext uri="{FF2B5EF4-FFF2-40B4-BE49-F238E27FC236}">
                <a16:creationId xmlns:a16="http://schemas.microsoft.com/office/drawing/2014/main" id="{292175BC-6D18-39E4-8070-1F3070920B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682" y="1672210"/>
            <a:ext cx="387795" cy="387795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35386FA-5A3A-2133-B1D0-1221E6658AB2}"/>
              </a:ext>
            </a:extLst>
          </p:cNvPr>
          <p:cNvSpPr/>
          <p:nvPr/>
        </p:nvSpPr>
        <p:spPr>
          <a:xfrm>
            <a:off x="462630" y="3450348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Shape 11">
            <a:extLst>
              <a:ext uri="{FF2B5EF4-FFF2-40B4-BE49-F238E27FC236}">
                <a16:creationId xmlns:a16="http://schemas.microsoft.com/office/drawing/2014/main" id="{D564877F-9E9A-3CF3-2B2E-8603AD9C627B}"/>
              </a:ext>
            </a:extLst>
          </p:cNvPr>
          <p:cNvSpPr/>
          <p:nvPr/>
        </p:nvSpPr>
        <p:spPr>
          <a:xfrm>
            <a:off x="1110025" y="3566460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Assets &amp; Monetization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6CCCF20-60A1-FA86-3138-D0F9C062EEBD}"/>
              </a:ext>
            </a:extLst>
          </p:cNvPr>
          <p:cNvSpPr/>
          <p:nvPr/>
        </p:nvSpPr>
        <p:spPr>
          <a:xfrm>
            <a:off x="3677535" y="3450346"/>
            <a:ext cx="402411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99" marR="0" lvl="0" indent="-171399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Partner-specific asset plan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:  AWS, GCP, MSFT</a:t>
            </a:r>
          </a:p>
          <a:p>
            <a:pPr marL="171399" marR="0" lvl="0" indent="-171399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Launch assets for self-service use outside of team, license and support model</a:t>
            </a:r>
          </a:p>
        </p:txBody>
      </p:sp>
      <p:pic>
        <p:nvPicPr>
          <p:cNvPr id="49" name="Graphic 48" descr="New with solid fill">
            <a:extLst>
              <a:ext uri="{FF2B5EF4-FFF2-40B4-BE49-F238E27FC236}">
                <a16:creationId xmlns:a16="http://schemas.microsoft.com/office/drawing/2014/main" id="{CFF16548-14AF-1947-7BAA-E6B181E995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682" y="3662644"/>
            <a:ext cx="387795" cy="387795"/>
          </a:xfrm>
          <a:prstGeom prst="rect">
            <a:avLst/>
          </a:prstGeom>
        </p:spPr>
      </p:pic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58FB2F1-6E1A-8610-60AE-E2115CFBC9E7}"/>
              </a:ext>
            </a:extLst>
          </p:cNvPr>
          <p:cNvSpPr/>
          <p:nvPr/>
        </p:nvSpPr>
        <p:spPr>
          <a:xfrm>
            <a:off x="462630" y="5437585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Shape 11">
            <a:extLst>
              <a:ext uri="{FF2B5EF4-FFF2-40B4-BE49-F238E27FC236}">
                <a16:creationId xmlns:a16="http://schemas.microsoft.com/office/drawing/2014/main" id="{C2938AEE-06BD-CE63-0A38-C75338B48130}"/>
              </a:ext>
            </a:extLst>
          </p:cNvPr>
          <p:cNvSpPr/>
          <p:nvPr/>
        </p:nvSpPr>
        <p:spPr>
          <a:xfrm>
            <a:off x="1110025" y="5543082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Analyst &amp; Credentials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50916D2-A80F-A0CB-74A1-819DECBFD790}"/>
              </a:ext>
            </a:extLst>
          </p:cNvPr>
          <p:cNvSpPr/>
          <p:nvPr/>
        </p:nvSpPr>
        <p:spPr>
          <a:xfrm>
            <a:off x="3677535" y="5437585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96968C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Internal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  <a:sym typeface="Wingdings" panose="05000000000000000000" pitchFamily="2" charset="2"/>
              </a:rPr>
              <a:t>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5 external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credentials</a:t>
            </a:r>
          </a:p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AI ready, leader-led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Data TL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launch on website, partner &amp; social channels</a:t>
            </a:r>
          </a:p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Peer-reviewed publications targeting KGC, ISWC</a:t>
            </a:r>
          </a:p>
        </p:txBody>
      </p:sp>
      <p:pic>
        <p:nvPicPr>
          <p:cNvPr id="54" name="Graphic 53" descr="Megaphone1 with solid fill">
            <a:extLst>
              <a:ext uri="{FF2B5EF4-FFF2-40B4-BE49-F238E27FC236}">
                <a16:creationId xmlns:a16="http://schemas.microsoft.com/office/drawing/2014/main" id="{9EA6026B-39F9-D61D-C0B9-5527DF35CE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682" y="5622796"/>
            <a:ext cx="387795" cy="387795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31A2785-B042-00B6-9BF5-D98E3F557F96}"/>
              </a:ext>
            </a:extLst>
          </p:cNvPr>
          <p:cNvSpPr/>
          <p:nvPr/>
        </p:nvSpPr>
        <p:spPr>
          <a:xfrm>
            <a:off x="462630" y="2456729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Shape 11">
            <a:extLst>
              <a:ext uri="{FF2B5EF4-FFF2-40B4-BE49-F238E27FC236}">
                <a16:creationId xmlns:a16="http://schemas.microsoft.com/office/drawing/2014/main" id="{C4271DE5-217D-033A-F012-9CB839897E20}"/>
              </a:ext>
            </a:extLst>
          </p:cNvPr>
          <p:cNvSpPr/>
          <p:nvPr/>
        </p:nvSpPr>
        <p:spPr>
          <a:xfrm>
            <a:off x="1110025" y="2578149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Operating Model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62205AB-10C9-2D8C-994A-108365AD97E7}"/>
              </a:ext>
            </a:extLst>
          </p:cNvPr>
          <p:cNvSpPr/>
          <p:nvPr/>
        </p:nvSpPr>
        <p:spPr>
          <a:xfrm>
            <a:off x="3677535" y="2456728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99" marR="0" lvl="0" indent="-171399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R&amp;D to 20/80</a:t>
            </a:r>
          </a:p>
          <a:p>
            <a:pPr marL="171399" marR="0" lvl="0" indent="-171399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Hub &amp; spoke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— Global core &amp; distributed delivery into RPs and MUs</a:t>
            </a:r>
          </a:p>
        </p:txBody>
      </p:sp>
      <p:pic>
        <p:nvPicPr>
          <p:cNvPr id="57" name="Graphic 56" descr="Gears with solid fill">
            <a:extLst>
              <a:ext uri="{FF2B5EF4-FFF2-40B4-BE49-F238E27FC236}">
                <a16:creationId xmlns:a16="http://schemas.microsoft.com/office/drawing/2014/main" id="{9928E46D-92A8-DF38-A1B3-7EE1A0E99C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682" y="2672001"/>
            <a:ext cx="387795" cy="387795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3711A0C-8855-D9D5-0ADC-991EC81AEEA9}"/>
              </a:ext>
            </a:extLst>
          </p:cNvPr>
          <p:cNvSpPr/>
          <p:nvPr/>
        </p:nvSpPr>
        <p:spPr>
          <a:xfrm>
            <a:off x="462630" y="4443968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0635EAB1-A87D-BF42-F9E8-58AA93C6AB7C}"/>
              </a:ext>
            </a:extLst>
          </p:cNvPr>
          <p:cNvSpPr/>
          <p:nvPr/>
        </p:nvSpPr>
        <p:spPr>
          <a:xfrm>
            <a:off x="1110025" y="4554771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Ecosystem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1C33E68-4722-2593-115B-E6CAFB71550C}"/>
              </a:ext>
            </a:extLst>
          </p:cNvPr>
          <p:cNvSpPr/>
          <p:nvPr/>
        </p:nvSpPr>
        <p:spPr>
          <a:xfrm>
            <a:off x="3677535" y="4510465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99" marR="0" lvl="0" indent="-171399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Aligned </a:t>
            </a:r>
            <a:r>
              <a:rPr kumimoji="0" lang="en-IN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BG asset plan &amp; GTM- </a:t>
            </a:r>
            <a:r>
              <a:rPr kumimoji="0" lang="en-IN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AWS, GCP, MSFT, Snowflake, Databricks</a:t>
            </a:r>
          </a:p>
          <a:p>
            <a:pPr marL="171399" marR="0" lvl="0" indent="-171399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Joint GTM &amp; engagement model </a:t>
            </a:r>
          </a:p>
        </p:txBody>
      </p:sp>
      <p:pic>
        <p:nvPicPr>
          <p:cNvPr id="61" name="Graphic 60" descr="Handshake with solid fill">
            <a:extLst>
              <a:ext uri="{FF2B5EF4-FFF2-40B4-BE49-F238E27FC236}">
                <a16:creationId xmlns:a16="http://schemas.microsoft.com/office/drawing/2014/main" id="{A4814554-260E-796B-E251-891D3EFFD8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2682" y="4683572"/>
            <a:ext cx="387795" cy="3877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8FAC10F-C096-6B59-7EB6-3E7A25CD749D}"/>
              </a:ext>
            </a:extLst>
          </p:cNvPr>
          <p:cNvSpPr/>
          <p:nvPr/>
        </p:nvSpPr>
        <p:spPr>
          <a:xfrm>
            <a:off x="8180129" y="1016756"/>
            <a:ext cx="3492141" cy="211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STAKEHOLDER IMPACT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7C4145-CA88-30AC-3C70-235AC10644A7}"/>
              </a:ext>
            </a:extLst>
          </p:cNvPr>
          <p:cNvCxnSpPr/>
          <p:nvPr/>
        </p:nvCxnSpPr>
        <p:spPr>
          <a:xfrm>
            <a:off x="652682" y="2339376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D456F59-08BF-1F9F-AEB2-2CD575AF2940}"/>
              </a:ext>
            </a:extLst>
          </p:cNvPr>
          <p:cNvCxnSpPr/>
          <p:nvPr/>
        </p:nvCxnSpPr>
        <p:spPr>
          <a:xfrm>
            <a:off x="652682" y="3362633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1770324-1BA7-E402-C06C-833E5F37F02F}"/>
              </a:ext>
            </a:extLst>
          </p:cNvPr>
          <p:cNvCxnSpPr/>
          <p:nvPr/>
        </p:nvCxnSpPr>
        <p:spPr>
          <a:xfrm>
            <a:off x="641796" y="4333130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497BA41-7709-CEC8-22D0-603F231E0C45}"/>
              </a:ext>
            </a:extLst>
          </p:cNvPr>
          <p:cNvCxnSpPr/>
          <p:nvPr/>
        </p:nvCxnSpPr>
        <p:spPr>
          <a:xfrm>
            <a:off x="641796" y="5335985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986B552-8304-D75A-538E-988CA968AD9B}"/>
              </a:ext>
            </a:extLst>
          </p:cNvPr>
          <p:cNvSpPr txBox="1"/>
          <p:nvPr/>
        </p:nvSpPr>
        <p:spPr>
          <a:xfrm>
            <a:off x="582384" y="644851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KGC: Knowledge graph conference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ISWC: International semantic web conference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7F653B9-B046-7967-27E0-A8A4AE1A1E05}"/>
              </a:ext>
            </a:extLst>
          </p:cNvPr>
          <p:cNvSpPr txBox="1">
            <a:spLocks/>
          </p:cNvSpPr>
          <p:nvPr/>
        </p:nvSpPr>
        <p:spPr>
          <a:xfrm>
            <a:off x="381000" y="381000"/>
            <a:ext cx="11430000" cy="344710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</a:rPr>
              <a:t>Ambition  (Internal slide)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54327E-20AC-20D9-5721-6FB425AA475C}"/>
              </a:ext>
            </a:extLst>
          </p:cNvPr>
          <p:cNvSpPr txBox="1"/>
          <p:nvPr/>
        </p:nvSpPr>
        <p:spPr>
          <a:xfrm>
            <a:off x="392285" y="732652"/>
            <a:ext cx="6172144" cy="38535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  <a:ea typeface="+mj-ea"/>
                <a:cs typeface="+mj-cs"/>
              </a:rPr>
              <a:t>Priority actions on multiple dimensions identified post center maturity assessment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5BF209-31FE-2A7B-D6EC-FEFD3B7D7B71}"/>
              </a:ext>
            </a:extLst>
          </p:cNvPr>
          <p:cNvSpPr txBox="1"/>
          <p:nvPr/>
        </p:nvSpPr>
        <p:spPr>
          <a:xfrm>
            <a:off x="8912994" y="21217"/>
            <a:ext cx="3279006" cy="57237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72000" tIns="36000" rIns="0" bIns="0" rtlCol="0">
            <a:noAutofit/>
          </a:bodyPr>
          <a:lstStyle/>
          <a:p>
            <a:pPr algn="ctr" defTabSz="228600"/>
            <a:r>
              <a:rPr lang="en-US" sz="1400" i="1">
                <a:solidFill>
                  <a:schemeClr val="accent1">
                    <a:lumMod val="20000"/>
                    <a:lumOff val="80000"/>
                  </a:schemeClr>
                </a:solidFill>
              </a:rPr>
              <a:t>C</a:t>
            </a:r>
            <a:r>
              <a:rPr lang="en-US" sz="1400" i="1" noProof="0">
                <a:solidFill>
                  <a:schemeClr val="accent1">
                    <a:lumMod val="20000"/>
                    <a:lumOff val="80000"/>
                  </a:schemeClr>
                </a:solidFill>
              </a:rPr>
              <a:t>enter maturity score</a:t>
            </a:r>
          </a:p>
          <a:p>
            <a:pPr algn="ctr" defTabSz="228600"/>
            <a:r>
              <a:rPr lang="en-US" sz="14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Current: </a:t>
            </a:r>
            <a:r>
              <a:rPr lang="en-US" sz="1600" b="1" noProof="0">
                <a:solidFill>
                  <a:schemeClr val="accent1">
                    <a:lumMod val="20000"/>
                    <a:lumOff val="80000"/>
                  </a:schemeClr>
                </a:solidFill>
              </a:rPr>
              <a:t>2  |  Target: 4+</a:t>
            </a:r>
            <a:endParaRPr lang="en-US" sz="1400" b="1" noProof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28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143DE-D39B-6EA5-A52B-B823AD697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D88D92-74FC-0B93-B5C1-FEF47E563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3232023"/>
            <a:ext cx="11430000" cy="78790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Charter Deep Dive : Agentic AI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A2DCF6-3E9A-833E-3F47-19CDA7D72F2F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92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674945-7F25-F9BB-838B-BB9DCD83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>
            <a:extLst>
              <a:ext uri="{FF2B5EF4-FFF2-40B4-BE49-F238E27FC236}">
                <a16:creationId xmlns:a16="http://schemas.microsoft.com/office/drawing/2014/main" id="{C9795CEE-537B-1DBC-1B34-4419FF772F86}"/>
              </a:ext>
            </a:extLst>
          </p:cNvPr>
          <p:cNvSpPr txBox="1"/>
          <p:nvPr/>
        </p:nvSpPr>
        <p:spPr>
          <a:xfrm>
            <a:off x="4187" y="4772015"/>
            <a:ext cx="12192001" cy="370895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6ACAC-A22D-C6F0-C2BB-625C7F57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299" y="366896"/>
            <a:ext cx="11597402" cy="381000"/>
          </a:xfrm>
        </p:spPr>
        <p:txBody>
          <a:bodyPr/>
          <a:lstStyle/>
          <a:p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460073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j-ea"/>
                <a:cs typeface="+mj-cs"/>
              </a:rPr>
              <a:t>“The most capable enterprise agentic AI practice - globally connected, rapidly deployable to make autonomous operations real at scale"</a:t>
            </a:r>
            <a:endParaRPr lang="en-US" sz="2800" b="0">
              <a:solidFill>
                <a:schemeClr val="accent5">
                  <a:lumMod val="60000"/>
                  <a:lumOff val="40000"/>
                </a:schemeClr>
              </a:solidFill>
              <a:latin typeface="Graphik Extralight" panose="020B0303030202060203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7CC8A9A-1223-BCCD-F2A0-F254E2C33C00}"/>
              </a:ext>
            </a:extLst>
          </p:cNvPr>
          <p:cNvSpPr txBox="1"/>
          <p:nvPr/>
        </p:nvSpPr>
        <p:spPr>
          <a:xfrm>
            <a:off x="2858152" y="4744675"/>
            <a:ext cx="62672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E82FF"/>
              </a:buClr>
              <a:buSzPct val="120000"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Ambition: </a:t>
            </a: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Autonomous enterprise. Delivered at scale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BE82FF">
                  <a:lumMod val="60000"/>
                  <a:lumOff val="40000"/>
                </a:srgbClr>
              </a:solidFill>
              <a:effectLst/>
              <a:uLnTx/>
              <a:uFillTx/>
              <a:latin typeface="Graphik Extralight" panose="020B0303030202060203" pitchFamily="34" charset="0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8794F8A-3371-DC60-9C72-7D2D5B4B7B27}"/>
              </a:ext>
            </a:extLst>
          </p:cNvPr>
          <p:cNvSpPr txBox="1"/>
          <p:nvPr/>
        </p:nvSpPr>
        <p:spPr>
          <a:xfrm>
            <a:off x="367027" y="5224980"/>
            <a:ext cx="37223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Applied agentic innovation, co-created with clients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Learnings from 2,000+ internal and client projects distilled into proprietary playbooks, platform and 72 production-ready jump starters – enabling clients to move from concept to scale faster, at lower cost &amp; risk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A540EA4-8E46-ECCE-FC08-0AA19401A655}"/>
              </a:ext>
            </a:extLst>
          </p:cNvPr>
          <p:cNvSpPr txBox="1"/>
          <p:nvPr/>
        </p:nvSpPr>
        <p:spPr>
          <a:xfrm>
            <a:off x="4255229" y="5224980"/>
            <a:ext cx="39377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 globally networked team of elite agentic AI architects and engineers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– spanning architecture, multimodal AI, custom agent development, DevOps, and human-AI design – co-developing with OpenAI, Anthropic, NVIDIA, and the world's leading AI labs simultaneously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E83CD00-5DF8-AA25-4180-479470A58A15}"/>
              </a:ext>
            </a:extLst>
          </p:cNvPr>
          <p:cNvSpPr txBox="1"/>
          <p:nvPr/>
        </p:nvSpPr>
        <p:spPr>
          <a:xfrm>
            <a:off x="8358800" y="5224980"/>
            <a:ext cx="36761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Truly model-agnostic, framework-agnostic, enterprise-ready -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Operating across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hyperscalers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, frontier AI lab, data platforms, and enterprise systems – bringing the right model, the right framework, and the right platform to every client problem</a:t>
            </a:r>
          </a:p>
        </p:txBody>
      </p:sp>
      <p:sp>
        <p:nvSpPr>
          <p:cNvPr id="79" name="Text 13">
            <a:extLst>
              <a:ext uri="{FF2B5EF4-FFF2-40B4-BE49-F238E27FC236}">
                <a16:creationId xmlns:a16="http://schemas.microsoft.com/office/drawing/2014/main" id="{DBA6B072-35D9-0C8D-A891-5571E98EDA8E}"/>
              </a:ext>
            </a:extLst>
          </p:cNvPr>
          <p:cNvSpPr/>
          <p:nvPr/>
        </p:nvSpPr>
        <p:spPr>
          <a:xfrm>
            <a:off x="5953003" y="4060187"/>
            <a:ext cx="1962209" cy="3959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Client  Engagements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Text 38">
            <a:extLst>
              <a:ext uri="{FF2B5EF4-FFF2-40B4-BE49-F238E27FC236}">
                <a16:creationId xmlns:a16="http://schemas.microsoft.com/office/drawing/2014/main" id="{4C41F9C8-83AB-6283-2BB4-7EB367E5E505}"/>
              </a:ext>
            </a:extLst>
          </p:cNvPr>
          <p:cNvSpPr/>
          <p:nvPr/>
        </p:nvSpPr>
        <p:spPr>
          <a:xfrm>
            <a:off x="10118028" y="4246820"/>
            <a:ext cx="1860374" cy="28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Everest Group PEAK assessment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388708-98BA-3404-27A7-1370DBDFF4A6}"/>
              </a:ext>
            </a:extLst>
          </p:cNvPr>
          <p:cNvGrpSpPr/>
          <p:nvPr/>
        </p:nvGrpSpPr>
        <p:grpSpPr>
          <a:xfrm>
            <a:off x="8267791" y="3306472"/>
            <a:ext cx="1582277" cy="724903"/>
            <a:chOff x="20627116" y="5534198"/>
            <a:chExt cx="2172810" cy="853433"/>
          </a:xfrm>
        </p:grpSpPr>
        <p:pic>
          <p:nvPicPr>
            <p:cNvPr id="26" name="Picture 2" descr="Carnegie Mellon University Logo and symbol, meaning, history, PNG, brand">
              <a:extLst>
                <a:ext uri="{FF2B5EF4-FFF2-40B4-BE49-F238E27FC236}">
                  <a16:creationId xmlns:a16="http://schemas.microsoft.com/office/drawing/2014/main" id="{8E4B0DF3-1C5D-FF21-306E-B40EF729D3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506" r="18737"/>
            <a:stretch>
              <a:fillRect/>
            </a:stretch>
          </p:blipFill>
          <p:spPr bwMode="auto">
            <a:xfrm>
              <a:off x="20636400" y="5560702"/>
              <a:ext cx="478856" cy="376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Association of Independent Living Groups – Massachusetts Institute of  Technology">
              <a:extLst>
                <a:ext uri="{FF2B5EF4-FFF2-40B4-BE49-F238E27FC236}">
                  <a16:creationId xmlns:a16="http://schemas.microsoft.com/office/drawing/2014/main" id="{5E1B0CC0-3135-F46B-7235-18C6047DC0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90000" y="5566369"/>
              <a:ext cx="614785" cy="334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stanford-logo -">
              <a:extLst>
                <a:ext uri="{FF2B5EF4-FFF2-40B4-BE49-F238E27FC236}">
                  <a16:creationId xmlns:a16="http://schemas.microsoft.com/office/drawing/2014/main" id="{2EBB0028-1DA4-0526-FA90-283AD1CCC4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04051" y="5534198"/>
              <a:ext cx="895875" cy="365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8" descr="Logos Download | University of California, Berkeley">
              <a:extLst>
                <a:ext uri="{FF2B5EF4-FFF2-40B4-BE49-F238E27FC236}">
                  <a16:creationId xmlns:a16="http://schemas.microsoft.com/office/drawing/2014/main" id="{13DFA69E-C304-F108-AA22-85ADD8CE23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27116" y="6130266"/>
              <a:ext cx="836111" cy="257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0" descr="Penn Alumni - The Wharton Fund FY25 Thank You">
              <a:extLst>
                <a:ext uri="{FF2B5EF4-FFF2-40B4-BE49-F238E27FC236}">
                  <a16:creationId xmlns:a16="http://schemas.microsoft.com/office/drawing/2014/main" id="{101564F0-4076-97E6-2FB9-6EE3E9244B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46075" y="6137855"/>
              <a:ext cx="895876" cy="236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Text 38">
            <a:extLst>
              <a:ext uri="{FF2B5EF4-FFF2-40B4-BE49-F238E27FC236}">
                <a16:creationId xmlns:a16="http://schemas.microsoft.com/office/drawing/2014/main" id="{57C829C2-00DE-FC4A-EB86-57CB8E9F4EEA}"/>
              </a:ext>
            </a:extLst>
          </p:cNvPr>
          <p:cNvSpPr/>
          <p:nvPr/>
        </p:nvSpPr>
        <p:spPr>
          <a:xfrm>
            <a:off x="8152449" y="4250898"/>
            <a:ext cx="1860374" cy="28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Research Partners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FC0099E-A940-2677-E315-7E82E0D5A906}"/>
              </a:ext>
            </a:extLst>
          </p:cNvPr>
          <p:cNvSpPr/>
          <p:nvPr/>
        </p:nvSpPr>
        <p:spPr>
          <a:xfrm>
            <a:off x="6425278" y="3409229"/>
            <a:ext cx="987655" cy="506683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Team to add logos</a:t>
            </a:r>
            <a:endParaRPr kumimoji="0" lang="en-IN" sz="11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FB5B42-2753-9A09-9CAF-1CD2A9138B32}"/>
              </a:ext>
            </a:extLst>
          </p:cNvPr>
          <p:cNvSpPr txBox="1"/>
          <p:nvPr/>
        </p:nvSpPr>
        <p:spPr>
          <a:xfrm>
            <a:off x="0" y="1332284"/>
            <a:ext cx="12158810" cy="370895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1BB2D1-4470-E145-6AED-700030F6D882}"/>
              </a:ext>
            </a:extLst>
          </p:cNvPr>
          <p:cNvSpPr txBox="1"/>
          <p:nvPr/>
        </p:nvSpPr>
        <p:spPr>
          <a:xfrm>
            <a:off x="1688939" y="1306698"/>
            <a:ext cx="8582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E82FF"/>
              </a:buClr>
              <a:buSzPct val="12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Elite Advanced AI talent with unrivaled depth and scale</a:t>
            </a:r>
          </a:p>
        </p:txBody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51E14FD0-887D-BDFC-4CC6-1A88CEBC429B}"/>
              </a:ext>
            </a:extLst>
          </p:cNvPr>
          <p:cNvSpPr/>
          <p:nvPr/>
        </p:nvSpPr>
        <p:spPr>
          <a:xfrm>
            <a:off x="7182962" y="1997440"/>
            <a:ext cx="899648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BE82FF"/>
              </a:solidFill>
              <a:effectLst/>
              <a:highlight>
                <a:srgbClr val="FFFF00"/>
              </a:highlight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1" name="Text 7">
            <a:extLst>
              <a:ext uri="{FF2B5EF4-FFF2-40B4-BE49-F238E27FC236}">
                <a16:creationId xmlns:a16="http://schemas.microsoft.com/office/drawing/2014/main" id="{D5718973-2BC4-0782-DDBF-E538221C225A}"/>
              </a:ext>
            </a:extLst>
          </p:cNvPr>
          <p:cNvSpPr/>
          <p:nvPr/>
        </p:nvSpPr>
        <p:spPr>
          <a:xfrm>
            <a:off x="5966044" y="2540327"/>
            <a:ext cx="746598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Deep AI Specialists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3" name="Text 12">
            <a:extLst>
              <a:ext uri="{FF2B5EF4-FFF2-40B4-BE49-F238E27FC236}">
                <a16:creationId xmlns:a16="http://schemas.microsoft.com/office/drawing/2014/main" id="{5BFACD5E-128A-2135-E538-1151F637848B}"/>
              </a:ext>
            </a:extLst>
          </p:cNvPr>
          <p:cNvSpPr/>
          <p:nvPr/>
        </p:nvSpPr>
        <p:spPr>
          <a:xfrm>
            <a:off x="10577315" y="2015608"/>
            <a:ext cx="1352586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100+</a:t>
            </a:r>
          </a:p>
        </p:txBody>
      </p:sp>
      <p:sp>
        <p:nvSpPr>
          <p:cNvPr id="44" name="Text 13">
            <a:extLst>
              <a:ext uri="{FF2B5EF4-FFF2-40B4-BE49-F238E27FC236}">
                <a16:creationId xmlns:a16="http://schemas.microsoft.com/office/drawing/2014/main" id="{AF86058F-760D-55C2-49A7-5307457BDC28}"/>
              </a:ext>
            </a:extLst>
          </p:cNvPr>
          <p:cNvSpPr/>
          <p:nvPr/>
        </p:nvSpPr>
        <p:spPr>
          <a:xfrm>
            <a:off x="10536145" y="2540327"/>
            <a:ext cx="1246200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Production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Assets Live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9" name="Text 12">
            <a:extLst>
              <a:ext uri="{FF2B5EF4-FFF2-40B4-BE49-F238E27FC236}">
                <a16:creationId xmlns:a16="http://schemas.microsoft.com/office/drawing/2014/main" id="{82162075-B0AA-68A3-3EC4-ECC8831D096B}"/>
              </a:ext>
            </a:extLst>
          </p:cNvPr>
          <p:cNvSpPr/>
          <p:nvPr/>
        </p:nvSpPr>
        <p:spPr>
          <a:xfrm>
            <a:off x="9668804" y="2015608"/>
            <a:ext cx="685334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</a:t>
            </a:r>
          </a:p>
        </p:txBody>
      </p:sp>
      <p:sp>
        <p:nvSpPr>
          <p:cNvPr id="50" name="Text 13">
            <a:extLst>
              <a:ext uri="{FF2B5EF4-FFF2-40B4-BE49-F238E27FC236}">
                <a16:creationId xmlns:a16="http://schemas.microsoft.com/office/drawing/2014/main" id="{4FA152A4-90DC-CA7C-57B0-BA74929EAAD8}"/>
              </a:ext>
            </a:extLst>
          </p:cNvPr>
          <p:cNvSpPr/>
          <p:nvPr/>
        </p:nvSpPr>
        <p:spPr>
          <a:xfrm>
            <a:off x="8383134" y="2540327"/>
            <a:ext cx="954729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Peer reviewed papers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1" name="Text 6">
            <a:extLst>
              <a:ext uri="{FF2B5EF4-FFF2-40B4-BE49-F238E27FC236}">
                <a16:creationId xmlns:a16="http://schemas.microsoft.com/office/drawing/2014/main" id="{4F1C1BFC-29E2-549F-C282-51BA9338352F}"/>
              </a:ext>
            </a:extLst>
          </p:cNvPr>
          <p:cNvSpPr/>
          <p:nvPr/>
        </p:nvSpPr>
        <p:spPr>
          <a:xfrm>
            <a:off x="5831479" y="1996256"/>
            <a:ext cx="1087627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62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BE82FF"/>
              </a:solidFill>
              <a:effectLst/>
              <a:highlight>
                <a:srgbClr val="FFFF00"/>
              </a:highlight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48A5B0A2-1671-7E53-9486-3A73A01BE24B}"/>
              </a:ext>
            </a:extLst>
          </p:cNvPr>
          <p:cNvSpPr/>
          <p:nvPr/>
        </p:nvSpPr>
        <p:spPr>
          <a:xfrm>
            <a:off x="7177979" y="2540327"/>
            <a:ext cx="881536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Doctoral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 (PhDs)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6" name="Text 12">
            <a:extLst>
              <a:ext uri="{FF2B5EF4-FFF2-40B4-BE49-F238E27FC236}">
                <a16:creationId xmlns:a16="http://schemas.microsoft.com/office/drawing/2014/main" id="{060AC94B-6983-6E79-807E-7698D4030122}"/>
              </a:ext>
            </a:extLst>
          </p:cNvPr>
          <p:cNvSpPr/>
          <p:nvPr/>
        </p:nvSpPr>
        <p:spPr>
          <a:xfrm>
            <a:off x="8395905" y="2008861"/>
            <a:ext cx="881536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</a:t>
            </a:r>
          </a:p>
        </p:txBody>
      </p:sp>
      <p:sp>
        <p:nvSpPr>
          <p:cNvPr id="57" name="Text 13">
            <a:extLst>
              <a:ext uri="{FF2B5EF4-FFF2-40B4-BE49-F238E27FC236}">
                <a16:creationId xmlns:a16="http://schemas.microsoft.com/office/drawing/2014/main" id="{604C1535-DE86-BF86-BED9-7F2441C05842}"/>
              </a:ext>
            </a:extLst>
          </p:cNvPr>
          <p:cNvSpPr/>
          <p:nvPr/>
        </p:nvSpPr>
        <p:spPr>
          <a:xfrm>
            <a:off x="9636611" y="2540327"/>
            <a:ext cx="729716" cy="4046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Patents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0C8EFB1-7AD6-93E3-D860-FBEC4490A150}"/>
              </a:ext>
            </a:extLst>
          </p:cNvPr>
          <p:cNvCxnSpPr>
            <a:cxnSpLocks/>
          </p:cNvCxnSpPr>
          <p:nvPr/>
        </p:nvCxnSpPr>
        <p:spPr>
          <a:xfrm flipV="1">
            <a:off x="7074104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027821A-7ECB-35FF-24E1-7219876B3E91}"/>
              </a:ext>
            </a:extLst>
          </p:cNvPr>
          <p:cNvCxnSpPr>
            <a:cxnSpLocks/>
          </p:cNvCxnSpPr>
          <p:nvPr/>
        </p:nvCxnSpPr>
        <p:spPr>
          <a:xfrm flipV="1">
            <a:off x="8225221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653E9B3-AE0B-6D5D-84FA-1D32E675399C}"/>
              </a:ext>
            </a:extLst>
          </p:cNvPr>
          <p:cNvCxnSpPr>
            <a:cxnSpLocks/>
          </p:cNvCxnSpPr>
          <p:nvPr/>
        </p:nvCxnSpPr>
        <p:spPr>
          <a:xfrm flipV="1">
            <a:off x="9538176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BCC78E1-A7B5-4AF0-800C-B5C42B8D8616}"/>
              </a:ext>
            </a:extLst>
          </p:cNvPr>
          <p:cNvCxnSpPr>
            <a:cxnSpLocks/>
          </p:cNvCxnSpPr>
          <p:nvPr/>
        </p:nvCxnSpPr>
        <p:spPr>
          <a:xfrm flipV="1">
            <a:off x="10526909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314E2C6-C0AA-FEAB-71CE-3186861A6DA0}"/>
              </a:ext>
            </a:extLst>
          </p:cNvPr>
          <p:cNvCxnSpPr>
            <a:cxnSpLocks/>
          </p:cNvCxnSpPr>
          <p:nvPr/>
        </p:nvCxnSpPr>
        <p:spPr>
          <a:xfrm flipV="1">
            <a:off x="7926358" y="3379745"/>
            <a:ext cx="0" cy="756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B8DF395-5492-1BAB-CD3A-A34DB874EB29}"/>
              </a:ext>
            </a:extLst>
          </p:cNvPr>
          <p:cNvCxnSpPr>
            <a:cxnSpLocks/>
          </p:cNvCxnSpPr>
          <p:nvPr/>
        </p:nvCxnSpPr>
        <p:spPr>
          <a:xfrm flipV="1">
            <a:off x="10011471" y="3379745"/>
            <a:ext cx="0" cy="756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10C129C-E9B9-265A-CF14-1A2D107700D3}"/>
              </a:ext>
            </a:extLst>
          </p:cNvPr>
          <p:cNvGrpSpPr/>
          <p:nvPr/>
        </p:nvGrpSpPr>
        <p:grpSpPr>
          <a:xfrm>
            <a:off x="10212455" y="3288713"/>
            <a:ext cx="1598545" cy="818515"/>
            <a:chOff x="8270853" y="3451585"/>
            <a:chExt cx="1598545" cy="818515"/>
          </a:xfrm>
        </p:grpSpPr>
        <p:sp>
          <p:nvSpPr>
            <p:cNvPr id="23" name="Text 38">
              <a:extLst>
                <a:ext uri="{FF2B5EF4-FFF2-40B4-BE49-F238E27FC236}">
                  <a16:creationId xmlns:a16="http://schemas.microsoft.com/office/drawing/2014/main" id="{A3BD1C29-527C-B0A2-2B7D-623A72981B34}"/>
                </a:ext>
              </a:extLst>
            </p:cNvPr>
            <p:cNvSpPr/>
            <p:nvPr/>
          </p:nvSpPr>
          <p:spPr>
            <a:xfrm>
              <a:off x="8270853" y="3981772"/>
              <a:ext cx="1598545" cy="2883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50" normalizeH="0" baseline="0" noProof="0">
                  <a:ln>
                    <a:noFill/>
                  </a:ln>
                  <a:solidFill>
                    <a:srgbClr val="FFFFFF">
                      <a:lumMod val="75000"/>
                    </a:srgbClr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Star Performer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50" normalizeH="0" baseline="0" noProof="0">
                  <a:ln>
                    <a:noFill/>
                  </a:ln>
                  <a:solidFill>
                    <a:srgbClr val="FFFFFF">
                      <a:lumMod val="75000"/>
                    </a:srgbClr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Agentic AI Services</a:t>
              </a:r>
            </a:p>
          </p:txBody>
        </p:sp>
        <p:sp>
          <p:nvSpPr>
            <p:cNvPr id="68" name="Graphic 41" descr="Star with solid fill">
              <a:extLst>
                <a:ext uri="{FF2B5EF4-FFF2-40B4-BE49-F238E27FC236}">
                  <a16:creationId xmlns:a16="http://schemas.microsoft.com/office/drawing/2014/main" id="{3B177460-0601-2464-E169-A351DA74847A}"/>
                </a:ext>
              </a:extLst>
            </p:cNvPr>
            <p:cNvSpPr/>
            <p:nvPr/>
          </p:nvSpPr>
          <p:spPr>
            <a:xfrm>
              <a:off x="8803704" y="3451585"/>
              <a:ext cx="482870" cy="430129"/>
            </a:xfrm>
            <a:custGeom>
              <a:avLst/>
              <a:gdLst>
                <a:gd name="csX0" fmla="*/ 482870 w 482870"/>
                <a:gd name="csY0" fmla="*/ 161298 h 430129"/>
                <a:gd name="csX1" fmla="*/ 301794 w 482870"/>
                <a:gd name="csY1" fmla="*/ 161298 h 430129"/>
                <a:gd name="csX2" fmla="*/ 241435 w 482870"/>
                <a:gd name="csY2" fmla="*/ 0 h 430129"/>
                <a:gd name="csX3" fmla="*/ 181076 w 482870"/>
                <a:gd name="csY3" fmla="*/ 161298 h 430129"/>
                <a:gd name="csX4" fmla="*/ 0 w 482870"/>
                <a:gd name="csY4" fmla="*/ 161298 h 430129"/>
                <a:gd name="csX5" fmla="*/ 138825 w 482870"/>
                <a:gd name="csY5" fmla="*/ 268831 h 430129"/>
                <a:gd name="csX6" fmla="*/ 84502 w 482870"/>
                <a:gd name="csY6" fmla="*/ 430129 h 430129"/>
                <a:gd name="csX7" fmla="*/ 241435 w 482870"/>
                <a:gd name="csY7" fmla="*/ 333350 h 430129"/>
                <a:gd name="csX8" fmla="*/ 398368 w 482870"/>
                <a:gd name="csY8" fmla="*/ 430129 h 430129"/>
                <a:gd name="csX9" fmla="*/ 344045 w 482870"/>
                <a:gd name="csY9" fmla="*/ 268831 h 4301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482870" h="430129">
                  <a:moveTo>
                    <a:pt x="482870" y="161298"/>
                  </a:moveTo>
                  <a:lnTo>
                    <a:pt x="301794" y="161298"/>
                  </a:lnTo>
                  <a:lnTo>
                    <a:pt x="241435" y="0"/>
                  </a:lnTo>
                  <a:lnTo>
                    <a:pt x="181076" y="161298"/>
                  </a:lnTo>
                  <a:lnTo>
                    <a:pt x="0" y="161298"/>
                  </a:lnTo>
                  <a:lnTo>
                    <a:pt x="138825" y="268831"/>
                  </a:lnTo>
                  <a:lnTo>
                    <a:pt x="84502" y="430129"/>
                  </a:lnTo>
                  <a:lnTo>
                    <a:pt x="241435" y="333350"/>
                  </a:lnTo>
                  <a:lnTo>
                    <a:pt x="398368" y="430129"/>
                  </a:lnTo>
                  <a:lnTo>
                    <a:pt x="344045" y="26883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AB79B83-91A0-4764-C73E-64E607D90CD7}"/>
              </a:ext>
            </a:extLst>
          </p:cNvPr>
          <p:cNvGrpSpPr/>
          <p:nvPr/>
        </p:nvGrpSpPr>
        <p:grpSpPr>
          <a:xfrm>
            <a:off x="311781" y="1921179"/>
            <a:ext cx="4864556" cy="2679824"/>
            <a:chOff x="367782" y="1919081"/>
            <a:chExt cx="4864556" cy="2679824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D088F894-713E-EE22-476F-40EAACBB9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782" y="1919081"/>
              <a:ext cx="4864556" cy="2679824"/>
            </a:xfrm>
            <a:prstGeom prst="rect">
              <a:avLst/>
            </a:prstGeom>
          </p:spPr>
        </p:pic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027ABCA-79B8-7C74-F89B-61C572A25098}"/>
                </a:ext>
              </a:extLst>
            </p:cNvPr>
            <p:cNvSpPr/>
            <p:nvPr/>
          </p:nvSpPr>
          <p:spPr>
            <a:xfrm>
              <a:off x="898180" y="2793259"/>
              <a:ext cx="158129" cy="136124"/>
            </a:xfrm>
            <a:prstGeom prst="ellipse">
              <a:avLst/>
            </a:prstGeom>
            <a:noFill/>
            <a:ln w="285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89FCB70-82E8-EDF5-396B-EDA2F6C5CBE8}"/>
              </a:ext>
            </a:extLst>
          </p:cNvPr>
          <p:cNvCxnSpPr>
            <a:cxnSpLocks/>
          </p:cNvCxnSpPr>
          <p:nvPr/>
        </p:nvCxnSpPr>
        <p:spPr>
          <a:xfrm flipV="1">
            <a:off x="4051637" y="5375144"/>
            <a:ext cx="0" cy="90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6B99E1BF-272A-6C27-4D8F-3EE85A32488E}"/>
              </a:ext>
            </a:extLst>
          </p:cNvPr>
          <p:cNvCxnSpPr>
            <a:cxnSpLocks/>
          </p:cNvCxnSpPr>
          <p:nvPr/>
        </p:nvCxnSpPr>
        <p:spPr>
          <a:xfrm flipV="1">
            <a:off x="8152449" y="5375144"/>
            <a:ext cx="0" cy="90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364EEC-F4D6-FBB9-A87B-31F52BD62A0E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061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601C89-F3AB-5B55-1640-62F132806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E3569-8F46-8B90-F39C-88BE93D7F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71856"/>
            <a:ext cx="11430000" cy="381000"/>
          </a:xfrm>
        </p:spPr>
        <p:txBody>
          <a:bodyPr/>
          <a:lstStyle/>
          <a:p>
            <a:r>
              <a:rPr lang="en-US" sz="2800" b="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</a:rPr>
              <a:t>What will we be famous for?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F5322-79D3-F8D8-D410-B30E12E0E1AB}"/>
              </a:ext>
            </a:extLst>
          </p:cNvPr>
          <p:cNvSpPr txBox="1"/>
          <p:nvPr/>
        </p:nvSpPr>
        <p:spPr>
          <a:xfrm>
            <a:off x="121117" y="6130354"/>
            <a:ext cx="75367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Financial Services | CMT | Consumer | Life Sciences | Energy | High Tech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92DAB7-C52A-005F-7F46-4025A7AD762C}"/>
              </a:ext>
            </a:extLst>
          </p:cNvPr>
          <p:cNvSpPr txBox="1"/>
          <p:nvPr/>
        </p:nvSpPr>
        <p:spPr>
          <a:xfrm>
            <a:off x="8203552" y="6130354"/>
            <a:ext cx="34550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EMEA |  AMERICAS  |  ASIA OCEANIA |  JAPAN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1DD500-6D39-C890-FC80-B77C27D7797B}"/>
              </a:ext>
            </a:extLst>
          </p:cNvPr>
          <p:cNvSpPr/>
          <p:nvPr/>
        </p:nvSpPr>
        <p:spPr>
          <a:xfrm>
            <a:off x="344056" y="1110487"/>
            <a:ext cx="3444588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DAD607-2882-6174-371D-402628B14E0D}"/>
              </a:ext>
            </a:extLst>
          </p:cNvPr>
          <p:cNvSpPr/>
          <p:nvPr/>
        </p:nvSpPr>
        <p:spPr>
          <a:xfrm>
            <a:off x="344056" y="3643123"/>
            <a:ext cx="3444588" cy="23608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419BF3-D24C-A877-399E-19AC3CEEA663}"/>
              </a:ext>
            </a:extLst>
          </p:cNvPr>
          <p:cNvSpPr/>
          <p:nvPr/>
        </p:nvSpPr>
        <p:spPr>
          <a:xfrm>
            <a:off x="4071818" y="1110487"/>
            <a:ext cx="3661020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560666-E949-8460-08BF-1FB21C7BEF2E}"/>
              </a:ext>
            </a:extLst>
          </p:cNvPr>
          <p:cNvSpPr/>
          <p:nvPr/>
        </p:nvSpPr>
        <p:spPr>
          <a:xfrm>
            <a:off x="4071818" y="3633598"/>
            <a:ext cx="3661020" cy="23510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1D59EB-582E-EE81-C124-D73EDAFB2236}"/>
              </a:ext>
            </a:extLst>
          </p:cNvPr>
          <p:cNvSpPr/>
          <p:nvPr/>
        </p:nvSpPr>
        <p:spPr>
          <a:xfrm>
            <a:off x="7982530" y="3638214"/>
            <a:ext cx="3610849" cy="23510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9B998A-AC3C-A7B1-A35C-B9DAB980C118}"/>
              </a:ext>
            </a:extLst>
          </p:cNvPr>
          <p:cNvSpPr/>
          <p:nvPr/>
        </p:nvSpPr>
        <p:spPr>
          <a:xfrm>
            <a:off x="7982530" y="1099408"/>
            <a:ext cx="3610849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189CCF-635B-01DC-FD1A-5F87E5557544}"/>
              </a:ext>
            </a:extLst>
          </p:cNvPr>
          <p:cNvSpPr txBox="1"/>
          <p:nvPr/>
        </p:nvSpPr>
        <p:spPr>
          <a:xfrm>
            <a:off x="381001" y="1152239"/>
            <a:ext cx="34630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Build autonomous, self-orchestrating operations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D33FA4-E796-E636-EBCD-DFE3096CE201}"/>
              </a:ext>
            </a:extLst>
          </p:cNvPr>
          <p:cNvSpPr txBox="1"/>
          <p:nvPr/>
        </p:nvSpPr>
        <p:spPr>
          <a:xfrm>
            <a:off x="4144746" y="1175139"/>
            <a:ext cx="36942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Build enterprise-grade agentic infrastructure that scales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3B3AFF-5675-FE5C-6FD8-82716A16F6BD}"/>
              </a:ext>
            </a:extLst>
          </p:cNvPr>
          <p:cNvSpPr txBox="1"/>
          <p:nvPr/>
        </p:nvSpPr>
        <p:spPr>
          <a:xfrm>
            <a:off x="8060776" y="1178938"/>
            <a:ext cx="35793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Design human-AI operating models that build trust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B51A33-0BA4-DB79-0092-10E899DBDDF9}"/>
              </a:ext>
            </a:extLst>
          </p:cNvPr>
          <p:cNvSpPr txBox="1"/>
          <p:nvPr/>
        </p:nvSpPr>
        <p:spPr>
          <a:xfrm>
            <a:off x="384910" y="1690608"/>
            <a:ext cx="3362879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Hierarchical multi-agent systems -- supervisor, specialist, and worker agents coordinating decisions across the enterprise, with intelligent delegation &amp; escalation built 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err="1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AgentFlow</a:t>
            </a: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 | Digital Brain | Multi-agent orchestration frameworks | 20+ industry agent architectures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86A68A-2DD7-ADE0-647C-ACF887D24DAB}"/>
              </a:ext>
            </a:extLst>
          </p:cNvPr>
          <p:cNvSpPr txBox="1"/>
          <p:nvPr/>
        </p:nvSpPr>
        <p:spPr>
          <a:xfrm>
            <a:off x="4163293" y="1790695"/>
            <a:ext cx="35695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: Harness engineering, context engineering, token optimization, memory architecture, retrieval design, and agent ops tooling that enables production scale reliability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err="1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AgentFlow</a:t>
            </a: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 | JUMP CLI | Agentic COE Bot | Context engineering frameworks | Token optimization patterns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8A7F61-0B80-2282-9198-2FD888BB6567}"/>
              </a:ext>
            </a:extLst>
          </p:cNvPr>
          <p:cNvSpPr txBox="1"/>
          <p:nvPr/>
        </p:nvSpPr>
        <p:spPr>
          <a:xfrm>
            <a:off x="8054371" y="1790695"/>
            <a:ext cx="352771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End-to-end agentic operating model design - defining which decisions agents own, which require human judgement, and how roles and workflows are redesigned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Human-centric design playbook | BRAC | Talent reinvention plan | Change management frameworks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99BF08-C5A6-FE58-DFD8-2338354A4AAB}"/>
              </a:ext>
            </a:extLst>
          </p:cNvPr>
          <p:cNvSpPr txBox="1"/>
          <p:nvPr/>
        </p:nvSpPr>
        <p:spPr>
          <a:xfrm>
            <a:off x="399472" y="3727063"/>
            <a:ext cx="34445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Deploy, operate and govern agent networks at scale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6F3565-2F95-F0B2-3B5F-F29523C6650B}"/>
              </a:ext>
            </a:extLst>
          </p:cNvPr>
          <p:cNvSpPr txBox="1"/>
          <p:nvPr/>
        </p:nvSpPr>
        <p:spPr>
          <a:xfrm>
            <a:off x="4213304" y="3721602"/>
            <a:ext cx="34445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Go Live with industry-specific agentic solutions in weeks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CB9EF52-CB1C-2A9B-99EA-116DA0DAE36F}"/>
              </a:ext>
            </a:extLst>
          </p:cNvPr>
          <p:cNvSpPr txBox="1"/>
          <p:nvPr/>
        </p:nvSpPr>
        <p:spPr>
          <a:xfrm>
            <a:off x="8079248" y="3727063"/>
            <a:ext cx="3579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Build the intelligence layer that makes agents reliable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21FE04-F1B3-5A36-080B-4E36CC84DDB2}"/>
              </a:ext>
            </a:extLst>
          </p:cNvPr>
          <p:cNvSpPr txBox="1"/>
          <p:nvPr/>
        </p:nvSpPr>
        <p:spPr>
          <a:xfrm>
            <a:off x="381000" y="4418024"/>
            <a:ext cx="344458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Agentic operations across the full lifecycle - CI/CD, monitoring, evaluation, and governance built on open agent protocols (MCP, A2A), ensuring agents are observable, auditable, interoperable, and compliant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Agent CI/CD/CT | Agent protocol frameworks | Monitoring and evaluation | Governance tooling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5473E6-1B57-A329-0AA9-B473FE7D174A}"/>
              </a:ext>
            </a:extLst>
          </p:cNvPr>
          <p:cNvSpPr txBox="1"/>
          <p:nvPr/>
        </p:nvSpPr>
        <p:spPr>
          <a:xfrm>
            <a:off x="4225771" y="4394381"/>
            <a:ext cx="344458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Solution: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Pre-built, production-proven industry agent solutions - configurable for client systems across KYC, network operations, claims, supply chain planning, digital commerce, capital projects, and lab automation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72 jump starters | 7 priority industry solutions | Reinvention.ai | Stage-gate delivery playbooks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EA75F3-A86D-E2CA-43B9-5C1F8B8AD6F4}"/>
              </a:ext>
            </a:extLst>
          </p:cNvPr>
          <p:cNvSpPr txBox="1"/>
          <p:nvPr/>
        </p:nvSpPr>
        <p:spPr>
          <a:xfrm>
            <a:off x="8054371" y="4418024"/>
            <a:ext cx="354018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: Knowledge graphs, ontologies, vector stores, and data foundations purpose-built for agentic reasoning - ensuring agents draw on trusted, contextualized enterprise intelligence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9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Digital Brain | Knowledge base and vector store build | SC and FS ontologies | Data foundations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64962B-03B7-D551-10F1-82FF854C2D74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88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8070F-5357-3649-C6E0-478560C7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Rectangle 1484">
            <a:extLst>
              <a:ext uri="{FF2B5EF4-FFF2-40B4-BE49-F238E27FC236}">
                <a16:creationId xmlns:a16="http://schemas.microsoft.com/office/drawing/2014/main" id="{E57ECF14-3E1A-2B27-1D40-6844752061ED}"/>
              </a:ext>
            </a:extLst>
          </p:cNvPr>
          <p:cNvSpPr/>
          <p:nvPr/>
        </p:nvSpPr>
        <p:spPr>
          <a:xfrm>
            <a:off x="249598" y="1594781"/>
            <a:ext cx="2810301" cy="3522512"/>
          </a:xfrm>
          <a:prstGeom prst="rect">
            <a:avLst/>
          </a:prstGeom>
          <a:noFill/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2CB804-FB6E-4388-4C45-AF77BA0B7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344710"/>
          </a:xfrm>
        </p:spPr>
        <p:txBody>
          <a:bodyPr/>
          <a:lstStyle/>
          <a:p>
            <a:r>
              <a:rPr lang="en-US" sz="2800" b="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</a:rPr>
              <a:t>Ecosystem-embedded AI assets built for industrial-scale outcomes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CA0BB70-A794-566C-E99F-FD666062A6AE}"/>
              </a:ext>
            </a:extLst>
          </p:cNvPr>
          <p:cNvSpPr/>
          <p:nvPr/>
        </p:nvSpPr>
        <p:spPr>
          <a:xfrm>
            <a:off x="433609" y="1717568"/>
            <a:ext cx="2469589" cy="2734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Agent Flow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2F7444-B061-7E30-FA6E-5C70EE0C10FC}"/>
              </a:ext>
            </a:extLst>
          </p:cNvPr>
          <p:cNvSpPr/>
          <p:nvPr/>
        </p:nvSpPr>
        <p:spPr>
          <a:xfrm>
            <a:off x="433754" y="2031941"/>
            <a:ext cx="2355041" cy="709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Proprietary YAML-driven agent development library - enables 2-3x faster agentic solution development vs. building from scratch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EBBBC7-E229-6F66-2808-BC05B87858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3163" y="3031528"/>
            <a:ext cx="1694243" cy="106733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12F8D20-79A7-12D6-0333-0EF414C11AB7}"/>
              </a:ext>
            </a:extLst>
          </p:cNvPr>
          <p:cNvSpPr txBox="1"/>
          <p:nvPr/>
        </p:nvSpPr>
        <p:spPr>
          <a:xfrm>
            <a:off x="744135" y="4367993"/>
            <a:ext cx="1693271" cy="5847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2-3X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Faster Time to Value</a:t>
            </a:r>
          </a:p>
        </p:txBody>
      </p:sp>
      <p:sp>
        <p:nvSpPr>
          <p:cNvPr id="33" name="Title 3">
            <a:extLst>
              <a:ext uri="{FF2B5EF4-FFF2-40B4-BE49-F238E27FC236}">
                <a16:creationId xmlns:a16="http://schemas.microsoft.com/office/drawing/2014/main" id="{7DA4E572-764A-3135-BD64-787617872BDD}"/>
              </a:ext>
            </a:extLst>
          </p:cNvPr>
          <p:cNvSpPr txBox="1">
            <a:spLocks/>
          </p:cNvSpPr>
          <p:nvPr/>
        </p:nvSpPr>
        <p:spPr>
          <a:xfrm>
            <a:off x="0" y="1034350"/>
            <a:ext cx="12192000" cy="390450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>
            <a:defPPr>
              <a:defRPr lang="en-ES"/>
            </a:defPPr>
            <a:lvl1pPr algn="ctr" defTabSz="228600">
              <a:spcAft>
                <a:spcPts val="1200"/>
              </a:spcAft>
              <a:defRPr sz="200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j-ea"/>
                <a:cs typeface="+mj-cs"/>
              </a:rPr>
              <a:t>Assets with real client outcomes, built for the AI-first era</a:t>
            </a:r>
          </a:p>
        </p:txBody>
      </p:sp>
      <p:sp>
        <p:nvSpPr>
          <p:cNvPr id="41" name="Title 3">
            <a:extLst>
              <a:ext uri="{FF2B5EF4-FFF2-40B4-BE49-F238E27FC236}">
                <a16:creationId xmlns:a16="http://schemas.microsoft.com/office/drawing/2014/main" id="{D1D0EFFB-0642-1380-CFE7-9A70FB5021B9}"/>
              </a:ext>
            </a:extLst>
          </p:cNvPr>
          <p:cNvSpPr txBox="1">
            <a:spLocks/>
          </p:cNvSpPr>
          <p:nvPr/>
        </p:nvSpPr>
        <p:spPr>
          <a:xfrm>
            <a:off x="0" y="5297504"/>
            <a:ext cx="12192000" cy="408710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>
            <a:defPPr>
              <a:defRPr lang="en-ES"/>
            </a:defPPr>
            <a:lvl1pPr defTabSz="228600">
              <a:spcAft>
                <a:spcPts val="1200"/>
              </a:spcAft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Co-created with a global network of ecosystem partners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225CAEA-C0A8-BB45-796C-4B66FCB7B1E7}"/>
              </a:ext>
            </a:extLst>
          </p:cNvPr>
          <p:cNvSpPr/>
          <p:nvPr/>
        </p:nvSpPr>
        <p:spPr>
          <a:xfrm>
            <a:off x="9480872" y="1717568"/>
            <a:ext cx="2245081" cy="2734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Digital Brain Agent Configuration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F6BDEED-D8C7-658E-B7E3-4332F6ADC801}"/>
              </a:ext>
            </a:extLst>
          </p:cNvPr>
          <p:cNvSpPr txBox="1"/>
          <p:nvPr/>
        </p:nvSpPr>
        <p:spPr>
          <a:xfrm>
            <a:off x="9324415" y="2031941"/>
            <a:ext cx="2590545" cy="6093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Multi-agent enterprise deployment layer -enabling rapid configuration of complex agent networks across enterprise systems</a:t>
            </a:r>
          </a:p>
        </p:txBody>
      </p:sp>
      <p:pic>
        <p:nvPicPr>
          <p:cNvPr id="1499" name="Picture 1498">
            <a:extLst>
              <a:ext uri="{FF2B5EF4-FFF2-40B4-BE49-F238E27FC236}">
                <a16:creationId xmlns:a16="http://schemas.microsoft.com/office/drawing/2014/main" id="{1976C1EB-C8E4-E805-7D53-B9CB8B79F4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598" y="2858266"/>
            <a:ext cx="1617368" cy="860353"/>
          </a:xfrm>
          <a:prstGeom prst="rect">
            <a:avLst/>
          </a:prstGeom>
        </p:spPr>
      </p:pic>
      <p:pic>
        <p:nvPicPr>
          <p:cNvPr id="1500" name="Picture 1499">
            <a:extLst>
              <a:ext uri="{FF2B5EF4-FFF2-40B4-BE49-F238E27FC236}">
                <a16:creationId xmlns:a16="http://schemas.microsoft.com/office/drawing/2014/main" id="{21BDF166-00C1-2582-C39E-A5426FBC73D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538" y="3075186"/>
            <a:ext cx="1549168" cy="857745"/>
          </a:xfrm>
          <a:prstGeom prst="rect">
            <a:avLst/>
          </a:prstGeom>
        </p:spPr>
      </p:pic>
      <p:sp>
        <p:nvSpPr>
          <p:cNvPr id="1501" name="TextBox 1500">
            <a:extLst>
              <a:ext uri="{FF2B5EF4-FFF2-40B4-BE49-F238E27FC236}">
                <a16:creationId xmlns:a16="http://schemas.microsoft.com/office/drawing/2014/main" id="{B596C04D-2954-205E-390C-084C9C281140}"/>
              </a:ext>
            </a:extLst>
          </p:cNvPr>
          <p:cNvSpPr txBox="1"/>
          <p:nvPr/>
        </p:nvSpPr>
        <p:spPr>
          <a:xfrm>
            <a:off x="9175176" y="4302945"/>
            <a:ext cx="1051387" cy="66172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Improvement in Procurement NPS</a:t>
            </a:r>
          </a:p>
        </p:txBody>
      </p:sp>
      <p:sp>
        <p:nvSpPr>
          <p:cNvPr id="1502" name="TextBox 1501">
            <a:extLst>
              <a:ext uri="{FF2B5EF4-FFF2-40B4-BE49-F238E27FC236}">
                <a16:creationId xmlns:a16="http://schemas.microsoft.com/office/drawing/2014/main" id="{6DB4F1ED-6D87-E9C5-6E9B-C067D5B09C09}"/>
              </a:ext>
            </a:extLst>
          </p:cNvPr>
          <p:cNvSpPr txBox="1"/>
          <p:nvPr/>
        </p:nvSpPr>
        <p:spPr>
          <a:xfrm>
            <a:off x="10148307" y="4288389"/>
            <a:ext cx="1156526" cy="81560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Reduction in Source-to-Contract cycle time</a:t>
            </a:r>
          </a:p>
        </p:txBody>
      </p:sp>
      <p:sp>
        <p:nvSpPr>
          <p:cNvPr id="1503" name="TextBox 1502">
            <a:extLst>
              <a:ext uri="{FF2B5EF4-FFF2-40B4-BE49-F238E27FC236}">
                <a16:creationId xmlns:a16="http://schemas.microsoft.com/office/drawing/2014/main" id="{E18658CE-1E16-0C1B-BFF3-BD3FE3DC6107}"/>
              </a:ext>
            </a:extLst>
          </p:cNvPr>
          <p:cNvSpPr txBox="1"/>
          <p:nvPr/>
        </p:nvSpPr>
        <p:spPr>
          <a:xfrm>
            <a:off x="11226577" y="4279962"/>
            <a:ext cx="868915" cy="81560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xx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20000"/>
                    <a:lumOff val="8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Graphik Light" panose="020B0403030202060203" pitchFamily="34" charset="0"/>
                <a:ea typeface="+mn-ea"/>
                <a:cs typeface="Arial" charset="0"/>
              </a:rPr>
              <a:t>Reduction in Maverick  Buying</a:t>
            </a:r>
          </a:p>
        </p:txBody>
      </p:sp>
      <p:grpSp>
        <p:nvGrpSpPr>
          <p:cNvPr id="1516" name="Group 1515">
            <a:extLst>
              <a:ext uri="{FF2B5EF4-FFF2-40B4-BE49-F238E27FC236}">
                <a16:creationId xmlns:a16="http://schemas.microsoft.com/office/drawing/2014/main" id="{67B788C6-ACA2-2A3D-3169-895BCB929440}"/>
              </a:ext>
            </a:extLst>
          </p:cNvPr>
          <p:cNvGrpSpPr/>
          <p:nvPr/>
        </p:nvGrpSpPr>
        <p:grpSpPr>
          <a:xfrm>
            <a:off x="6181509" y="1594781"/>
            <a:ext cx="2810301" cy="3522512"/>
            <a:chOff x="3230141" y="2834744"/>
            <a:chExt cx="2810301" cy="3522512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C9AE4E2-8EB1-E2A4-CE46-372B98457F57}"/>
                </a:ext>
              </a:extLst>
            </p:cNvPr>
            <p:cNvSpPr/>
            <p:nvPr/>
          </p:nvSpPr>
          <p:spPr>
            <a:xfrm>
              <a:off x="3524199" y="2957531"/>
              <a:ext cx="2245081" cy="273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Agentic Delivery Playbooks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58ECA13-75B9-AB55-B6E5-F0472346C9B6}"/>
                </a:ext>
              </a:extLst>
            </p:cNvPr>
            <p:cNvSpPr txBox="1"/>
            <p:nvPr/>
          </p:nvSpPr>
          <p:spPr>
            <a:xfrm>
              <a:off x="3357006" y="3271904"/>
              <a:ext cx="2590545" cy="609398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Stage-gated methodology from 2,000+ projects - from POC to production scale with built-in evaluation, CI/CD, and governance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4ABA791-32BA-90B4-971C-C572BEC7D8BF}"/>
                </a:ext>
              </a:extLst>
            </p:cNvPr>
            <p:cNvSpPr txBox="1"/>
            <p:nvPr/>
          </p:nvSpPr>
          <p:spPr>
            <a:xfrm>
              <a:off x="3260757" y="5535339"/>
              <a:ext cx="955806" cy="723275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xx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highlight>
                  <a:srgbClr val="FFFF00"/>
                </a:highlight>
                <a:uLnTx/>
                <a:uFillTx/>
                <a:latin typeface="Graphik"/>
                <a:ea typeface="Calibri" pitchFamily="34" charset="-122"/>
                <a:cs typeface="Calibri" pitchFamily="34" charset="-12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U</a:t>
              </a:r>
              <a:r>
                <a:rPr kumimoji="0" lang="en-US" sz="900" b="0" i="0" u="none" strike="noStrike" kern="1200" cap="none" spc="0" normalizeH="0" baseline="0" noProof="0" err="1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nplanned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 Downtime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B8089F2-DD0F-2742-417C-92C566A6A774}"/>
                </a:ext>
              </a:extLst>
            </p:cNvPr>
            <p:cNvSpPr txBox="1"/>
            <p:nvPr/>
          </p:nvSpPr>
          <p:spPr>
            <a:xfrm>
              <a:off x="4112263" y="5535339"/>
              <a:ext cx="955806" cy="615553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xx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Quality Costs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F9334E3-8A2C-E77B-055E-FDB494A95D60}"/>
                </a:ext>
              </a:extLst>
            </p:cNvPr>
            <p:cNvSpPr txBox="1"/>
            <p:nvPr/>
          </p:nvSpPr>
          <p:spPr>
            <a:xfrm>
              <a:off x="4957594" y="5557111"/>
              <a:ext cx="955806" cy="723275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+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xx%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Maintenance Efficiency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C2B7BF3-84B2-EB95-456D-8A9161249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46342" y="4483935"/>
              <a:ext cx="1433241" cy="8061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D790CDE1-D251-5F4E-EB05-D778F297C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4783" y="4209419"/>
              <a:ext cx="1586904" cy="8946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09" name="Rectangle 1508">
              <a:extLst>
                <a:ext uri="{FF2B5EF4-FFF2-40B4-BE49-F238E27FC236}">
                  <a16:creationId xmlns:a16="http://schemas.microsoft.com/office/drawing/2014/main" id="{9A17B6C1-DB48-4AB4-2E66-A3583537ABC8}"/>
                </a:ext>
              </a:extLst>
            </p:cNvPr>
            <p:cNvSpPr/>
            <p:nvPr/>
          </p:nvSpPr>
          <p:spPr>
            <a:xfrm>
              <a:off x="3230141" y="2834744"/>
              <a:ext cx="2810301" cy="352251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grpSp>
        <p:nvGrpSpPr>
          <p:cNvPr id="1517" name="Group 1516">
            <a:extLst>
              <a:ext uri="{FF2B5EF4-FFF2-40B4-BE49-F238E27FC236}">
                <a16:creationId xmlns:a16="http://schemas.microsoft.com/office/drawing/2014/main" id="{11CC8C29-D8FC-809A-3362-548A80994BEA}"/>
              </a:ext>
            </a:extLst>
          </p:cNvPr>
          <p:cNvGrpSpPr/>
          <p:nvPr/>
        </p:nvGrpSpPr>
        <p:grpSpPr>
          <a:xfrm>
            <a:off x="3186597" y="1594781"/>
            <a:ext cx="2839476" cy="3522512"/>
            <a:chOff x="6181509" y="2834744"/>
            <a:chExt cx="2839476" cy="352251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59EBB0E-DE21-3351-9633-D12179455A8E}"/>
                </a:ext>
              </a:extLst>
            </p:cNvPr>
            <p:cNvSpPr/>
            <p:nvPr/>
          </p:nvSpPr>
          <p:spPr>
            <a:xfrm>
              <a:off x="6390281" y="2957531"/>
              <a:ext cx="2469589" cy="273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Jump Starters (72)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6AD45D3-1FF1-26A2-96AE-94FD18399B4F}"/>
                </a:ext>
              </a:extLst>
            </p:cNvPr>
            <p:cNvSpPr/>
            <p:nvPr/>
          </p:nvSpPr>
          <p:spPr>
            <a:xfrm>
              <a:off x="6359104" y="3271904"/>
              <a:ext cx="2590545" cy="7092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Stage-gated methodology from 2,000+ projects - from POC to production scale with built-in evaluation, CI/CD, and governance</a:t>
              </a:r>
            </a:p>
          </p:txBody>
        </p:sp>
        <p:sp>
          <p:nvSpPr>
            <p:cNvPr id="1486" name="Rectangle 1485">
              <a:extLst>
                <a:ext uri="{FF2B5EF4-FFF2-40B4-BE49-F238E27FC236}">
                  <a16:creationId xmlns:a16="http://schemas.microsoft.com/office/drawing/2014/main" id="{BCEF7991-805B-C06D-0087-75499583B756}"/>
                </a:ext>
              </a:extLst>
            </p:cNvPr>
            <p:cNvSpPr/>
            <p:nvPr/>
          </p:nvSpPr>
          <p:spPr>
            <a:xfrm>
              <a:off x="6988631" y="4376056"/>
              <a:ext cx="978488" cy="3071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WIP</a:t>
              </a:r>
              <a:endParaRPr kumimoji="0" lang="en-IN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pic>
          <p:nvPicPr>
            <p:cNvPr id="1488" name="Picture 1487">
              <a:extLst>
                <a:ext uri="{FF2B5EF4-FFF2-40B4-BE49-F238E27FC236}">
                  <a16:creationId xmlns:a16="http://schemas.microsoft.com/office/drawing/2014/main" id="{96CD09C1-F567-AF61-A499-EDFFC5B4E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8304" y="4282648"/>
              <a:ext cx="1616394" cy="1029646"/>
            </a:xfrm>
            <a:prstGeom prst="rect">
              <a:avLst/>
            </a:prstGeom>
          </p:spPr>
        </p:pic>
        <p:pic>
          <p:nvPicPr>
            <p:cNvPr id="1489" name="Picture 1488">
              <a:extLst>
                <a:ext uri="{FF2B5EF4-FFF2-40B4-BE49-F238E27FC236}">
                  <a16:creationId xmlns:a16="http://schemas.microsoft.com/office/drawing/2014/main" id="{031E31E7-73A5-B81B-1CA2-6A3277E5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31702" y="4119663"/>
              <a:ext cx="1625149" cy="1014922"/>
            </a:xfrm>
            <a:prstGeom prst="rect">
              <a:avLst/>
            </a:prstGeom>
          </p:spPr>
        </p:pic>
        <p:sp>
          <p:nvSpPr>
            <p:cNvPr id="1490" name="TextBox 1489">
              <a:extLst>
                <a:ext uri="{FF2B5EF4-FFF2-40B4-BE49-F238E27FC236}">
                  <a16:creationId xmlns:a16="http://schemas.microsoft.com/office/drawing/2014/main" id="{FD89A89E-D777-258B-5219-71AF81D348D8}"/>
                </a:ext>
              </a:extLst>
            </p:cNvPr>
            <p:cNvSpPr txBox="1"/>
            <p:nvPr/>
          </p:nvSpPr>
          <p:spPr>
            <a:xfrm>
              <a:off x="6181509" y="5588200"/>
              <a:ext cx="955806" cy="723275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xx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Project Value Uplift</a:t>
              </a:r>
            </a:p>
          </p:txBody>
        </p:sp>
        <p:sp>
          <p:nvSpPr>
            <p:cNvPr id="1491" name="TextBox 1490">
              <a:extLst>
                <a:ext uri="{FF2B5EF4-FFF2-40B4-BE49-F238E27FC236}">
                  <a16:creationId xmlns:a16="http://schemas.microsoft.com/office/drawing/2014/main" id="{AE5065B3-6992-9E11-A43B-A11E881D46DC}"/>
                </a:ext>
              </a:extLst>
            </p:cNvPr>
            <p:cNvSpPr txBox="1"/>
            <p:nvPr/>
          </p:nvSpPr>
          <p:spPr>
            <a:xfrm>
              <a:off x="7040579" y="5588200"/>
              <a:ext cx="955806" cy="692497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xx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Lower Planned Capex</a:t>
              </a:r>
            </a:p>
          </p:txBody>
        </p:sp>
        <p:sp>
          <p:nvSpPr>
            <p:cNvPr id="1492" name="TextBox 1491">
              <a:extLst>
                <a:ext uri="{FF2B5EF4-FFF2-40B4-BE49-F238E27FC236}">
                  <a16:creationId xmlns:a16="http://schemas.microsoft.com/office/drawing/2014/main" id="{BBE4B72F-0B7C-03E4-9244-53A7E46C7D70}"/>
                </a:ext>
              </a:extLst>
            </p:cNvPr>
            <p:cNvSpPr txBox="1"/>
            <p:nvPr/>
          </p:nvSpPr>
          <p:spPr>
            <a:xfrm>
              <a:off x="7969598" y="5582214"/>
              <a:ext cx="1051387" cy="553998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BE8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"/>
                  <a:ea typeface="Calibri" pitchFamily="34" charset="-122"/>
                  <a:cs typeface="Calibri" pitchFamily="34" charset="-120"/>
                </a:rPr>
                <a:t>xx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BE82FF">
                      <a:lumMod val="20000"/>
                      <a:lumOff val="80000"/>
                    </a:srgbClr>
                  </a:solidFill>
                  <a:effectLst/>
                  <a:highlight>
                    <a:srgbClr val="FFFF00"/>
                  </a:highlight>
                  <a:uLnTx/>
                  <a:uFillTx/>
                  <a:latin typeface="Graphik Light" panose="020B0403030202060203" pitchFamily="34" charset="0"/>
                  <a:ea typeface="+mn-ea"/>
                  <a:cs typeface="Arial" charset="0"/>
                </a:rPr>
                <a:t>Fewer Overruns</a:t>
              </a:r>
            </a:p>
          </p:txBody>
        </p:sp>
        <p:sp>
          <p:nvSpPr>
            <p:cNvPr id="1510" name="Rectangle 1509">
              <a:extLst>
                <a:ext uri="{FF2B5EF4-FFF2-40B4-BE49-F238E27FC236}">
                  <a16:creationId xmlns:a16="http://schemas.microsoft.com/office/drawing/2014/main" id="{6D1AF985-D4D9-A4F7-9F27-3C8AA381E01D}"/>
                </a:ext>
              </a:extLst>
            </p:cNvPr>
            <p:cNvSpPr/>
            <p:nvPr/>
          </p:nvSpPr>
          <p:spPr>
            <a:xfrm>
              <a:off x="6210684" y="2834744"/>
              <a:ext cx="2810301" cy="352251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sp>
        <p:nvSpPr>
          <p:cNvPr id="1511" name="Rectangle 1510">
            <a:extLst>
              <a:ext uri="{FF2B5EF4-FFF2-40B4-BE49-F238E27FC236}">
                <a16:creationId xmlns:a16="http://schemas.microsoft.com/office/drawing/2014/main" id="{73CEABE4-BECD-093F-84DE-A7A140E50067}"/>
              </a:ext>
            </a:extLst>
          </p:cNvPr>
          <p:cNvSpPr/>
          <p:nvPr/>
        </p:nvSpPr>
        <p:spPr>
          <a:xfrm>
            <a:off x="9191226" y="1594781"/>
            <a:ext cx="2810301" cy="3522512"/>
          </a:xfrm>
          <a:prstGeom prst="rect">
            <a:avLst/>
          </a:prstGeom>
          <a:noFill/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D1901B-DA8D-3826-3916-80F6A1FC6E4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141413"/>
              </a:clrFrom>
              <a:clrTo>
                <a:srgbClr val="14141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160" y="5996217"/>
            <a:ext cx="1833740" cy="468934"/>
          </a:xfrm>
          <a:prstGeom prst="rect">
            <a:avLst/>
          </a:prstGeom>
        </p:spPr>
      </p:pic>
      <p:pic>
        <p:nvPicPr>
          <p:cNvPr id="3" name="Picture 2" descr="OpenAI Logo 1 icon - Free Download PNG &amp; SVG | Streamline">
            <a:extLst>
              <a:ext uri="{FF2B5EF4-FFF2-40B4-BE49-F238E27FC236}">
                <a16:creationId xmlns:a16="http://schemas.microsoft.com/office/drawing/2014/main" id="{D89FA66F-3FA9-22A9-3774-C895A0807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871" y="5886425"/>
            <a:ext cx="630092" cy="63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66E429-BE03-AAE3-F037-F43B3F07A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417" y="5932206"/>
            <a:ext cx="1031379" cy="58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Snowflake Partner | V2 AI Data Solutions">
            <a:extLst>
              <a:ext uri="{FF2B5EF4-FFF2-40B4-BE49-F238E27FC236}">
                <a16:creationId xmlns:a16="http://schemas.microsoft.com/office/drawing/2014/main" id="{1B039D2F-F5AC-8604-AD9D-74CC0B4AF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8697" y="5922456"/>
            <a:ext cx="964793" cy="54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Logos &amp; Brand Guidelines | NVIDIA">
            <a:extLst>
              <a:ext uri="{FF2B5EF4-FFF2-40B4-BE49-F238E27FC236}">
                <a16:creationId xmlns:a16="http://schemas.microsoft.com/office/drawing/2014/main" id="{F138A48F-C4F3-C419-1C5B-DBA767EE6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0198" y="5946172"/>
            <a:ext cx="1089519" cy="59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7BA2A7-7818-53BD-BD4D-44CA26A22E61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60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02D21-4C7B-FC10-486A-4BFDE9ED2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2DDE951-218D-97D5-1B5A-F34DCFE5CA3A}"/>
              </a:ext>
            </a:extLst>
          </p:cNvPr>
          <p:cNvSpPr/>
          <p:nvPr/>
        </p:nvSpPr>
        <p:spPr>
          <a:xfrm>
            <a:off x="3677535" y="1095957"/>
            <a:ext cx="4024114" cy="28610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7" name="Text 26">
            <a:extLst>
              <a:ext uri="{FF2B5EF4-FFF2-40B4-BE49-F238E27FC236}">
                <a16:creationId xmlns:a16="http://schemas.microsoft.com/office/drawing/2014/main" id="{7C7749CF-112E-6C2F-7A22-79D167C05417}"/>
              </a:ext>
            </a:extLst>
          </p:cNvPr>
          <p:cNvSpPr/>
          <p:nvPr/>
        </p:nvSpPr>
        <p:spPr>
          <a:xfrm>
            <a:off x="8294918" y="1675389"/>
            <a:ext cx="3450506" cy="1134658"/>
          </a:xfrm>
          <a:prstGeom prst="round2SameRect">
            <a:avLst>
              <a:gd name="adj1" fmla="val 0"/>
              <a:gd name="adj2" fmla="val 11749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marR="0" lvl="0" indent="0" algn="ctr" defTabSz="4569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Access to 300+ ready-to-deploy agentic solutions; supported by frontier capability, enabled elite AI &amp; data talent solving hard challenges</a:t>
            </a: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1CAAB1D6-F2CA-CA07-DB02-6E4E0A604579}"/>
              </a:ext>
            </a:extLst>
          </p:cNvPr>
          <p:cNvSpPr/>
          <p:nvPr/>
        </p:nvSpPr>
        <p:spPr>
          <a:xfrm>
            <a:off x="8360494" y="3429000"/>
            <a:ext cx="3450506" cy="1134658"/>
          </a:xfrm>
          <a:prstGeom prst="round2SameRect">
            <a:avLst>
              <a:gd name="adj1" fmla="val 0"/>
              <a:gd name="adj2" fmla="val 17624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marR="0" lvl="0" indent="0" algn="ctr" defTabSz="4569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Unlock IP-led high margin revenue, and establish deep AI enterprise connects; attract advanced AI talent </a:t>
            </a:r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628258A4-96B7-8F78-00B5-F9B722D52CCA}"/>
              </a:ext>
            </a:extLst>
          </p:cNvPr>
          <p:cNvSpPr/>
          <p:nvPr/>
        </p:nvSpPr>
        <p:spPr>
          <a:xfrm>
            <a:off x="8294918" y="5229605"/>
            <a:ext cx="3450506" cy="1134658"/>
          </a:xfrm>
          <a:prstGeom prst="round2SameRect">
            <a:avLst>
              <a:gd name="adj1" fmla="val 0"/>
              <a:gd name="adj2" fmla="val 12589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marR="0" lvl="0" indent="0" algn="ctr" defTabSz="4569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Enhanced career path &amp; upskilling with partner certifications and protected R&amp;D time</a:t>
            </a:r>
          </a:p>
        </p:txBody>
      </p: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33EA3932-B51C-3AF0-9EDA-10C4BB4AD30F}"/>
              </a:ext>
            </a:extLst>
          </p:cNvPr>
          <p:cNvSpPr/>
          <p:nvPr/>
        </p:nvSpPr>
        <p:spPr>
          <a:xfrm>
            <a:off x="8294918" y="1365415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CLIENTS</a:t>
            </a:r>
          </a:p>
        </p:txBody>
      </p:sp>
      <p:sp>
        <p:nvSpPr>
          <p:cNvPr id="39" name="Rectangle: Top Corners Rounded 38">
            <a:extLst>
              <a:ext uri="{FF2B5EF4-FFF2-40B4-BE49-F238E27FC236}">
                <a16:creationId xmlns:a16="http://schemas.microsoft.com/office/drawing/2014/main" id="{0FBF8DB5-FA7F-E1BF-968F-D0F9DBB7C162}"/>
              </a:ext>
            </a:extLst>
          </p:cNvPr>
          <p:cNvSpPr/>
          <p:nvPr/>
        </p:nvSpPr>
        <p:spPr>
          <a:xfrm>
            <a:off x="8360494" y="3097265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ACCENTURE</a:t>
            </a:r>
          </a:p>
        </p:txBody>
      </p:sp>
      <p:sp>
        <p:nvSpPr>
          <p:cNvPr id="40" name="Rectangle: Top Corners Rounded 39">
            <a:extLst>
              <a:ext uri="{FF2B5EF4-FFF2-40B4-BE49-F238E27FC236}">
                <a16:creationId xmlns:a16="http://schemas.microsoft.com/office/drawing/2014/main" id="{EE9C1F5D-DC2D-2D90-135B-07505BD72423}"/>
              </a:ext>
            </a:extLst>
          </p:cNvPr>
          <p:cNvSpPr/>
          <p:nvPr/>
        </p:nvSpPr>
        <p:spPr>
          <a:xfrm>
            <a:off x="8294918" y="4897870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PEOPLE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EDB6EF6-B50D-B85E-B427-24BC809E32C3}"/>
              </a:ext>
            </a:extLst>
          </p:cNvPr>
          <p:cNvSpPr/>
          <p:nvPr/>
        </p:nvSpPr>
        <p:spPr>
          <a:xfrm>
            <a:off x="462631" y="1463111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Shape 11">
            <a:extLst>
              <a:ext uri="{FF2B5EF4-FFF2-40B4-BE49-F238E27FC236}">
                <a16:creationId xmlns:a16="http://schemas.microsoft.com/office/drawing/2014/main" id="{3A050DD1-7C58-6CCE-F06F-B86C4011DC00}"/>
              </a:ext>
            </a:extLst>
          </p:cNvPr>
          <p:cNvSpPr/>
          <p:nvPr/>
        </p:nvSpPr>
        <p:spPr>
          <a:xfrm>
            <a:off x="1110025" y="1567587"/>
            <a:ext cx="2122894" cy="57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Talent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E18611-736B-0397-E11F-53EC474789F2}"/>
              </a:ext>
            </a:extLst>
          </p:cNvPr>
          <p:cNvSpPr/>
          <p:nvPr/>
        </p:nvSpPr>
        <p:spPr>
          <a:xfrm>
            <a:off x="3677535" y="1463111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82453" marR="0" lvl="0" indent="-182453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96968C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62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100 +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agentic specialists</a:t>
            </a:r>
          </a:p>
          <a:p>
            <a:pPr marL="182453" marR="0" lvl="0" indent="-182453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Formal certification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training</a:t>
            </a:r>
          </a:p>
          <a:p>
            <a:pPr marL="182453" marR="0" lvl="0" indent="-182453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Structured career plan &amp; governance</a:t>
            </a:r>
          </a:p>
        </p:txBody>
      </p:sp>
      <p:pic>
        <p:nvPicPr>
          <p:cNvPr id="46" name="Graphic 45" descr="Users with solid fill">
            <a:extLst>
              <a:ext uri="{FF2B5EF4-FFF2-40B4-BE49-F238E27FC236}">
                <a16:creationId xmlns:a16="http://schemas.microsoft.com/office/drawing/2014/main" id="{FDC5AE6B-77B4-0D33-FC4F-B5166C3673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682" y="1672210"/>
            <a:ext cx="387795" cy="387795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6CE3915C-0A3B-674C-54C0-2F00B817E025}"/>
              </a:ext>
            </a:extLst>
          </p:cNvPr>
          <p:cNvSpPr/>
          <p:nvPr/>
        </p:nvSpPr>
        <p:spPr>
          <a:xfrm>
            <a:off x="462630" y="3450348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Shape 11">
            <a:extLst>
              <a:ext uri="{FF2B5EF4-FFF2-40B4-BE49-F238E27FC236}">
                <a16:creationId xmlns:a16="http://schemas.microsoft.com/office/drawing/2014/main" id="{0E4024B7-36B3-AD98-DB34-2CF97C987331}"/>
              </a:ext>
            </a:extLst>
          </p:cNvPr>
          <p:cNvSpPr/>
          <p:nvPr/>
        </p:nvSpPr>
        <p:spPr>
          <a:xfrm>
            <a:off x="1110025" y="3566460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Assets &amp; Monetization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2B09FE9-6984-DF5B-4196-B6E5B77EDE9E}"/>
              </a:ext>
            </a:extLst>
          </p:cNvPr>
          <p:cNvSpPr/>
          <p:nvPr/>
        </p:nvSpPr>
        <p:spPr>
          <a:xfrm>
            <a:off x="3677535" y="3450346"/>
            <a:ext cx="428549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96968C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100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  <a:sym typeface="Wingdings" panose="05000000000000000000" pitchFamily="2" charset="2"/>
              </a:rPr>
              <a:t>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400+ agentic solutions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;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5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10+ playbooks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Identity AI-as-a-Service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(defined boundary)</a:t>
            </a:r>
          </a:p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Skill-based monetization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active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49" name="Graphic 48" descr="New with solid fill">
            <a:extLst>
              <a:ext uri="{FF2B5EF4-FFF2-40B4-BE49-F238E27FC236}">
                <a16:creationId xmlns:a16="http://schemas.microsoft.com/office/drawing/2014/main" id="{A11882BC-6631-1A84-0AA5-4BB08F30A0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682" y="3662644"/>
            <a:ext cx="387795" cy="387795"/>
          </a:xfrm>
          <a:prstGeom prst="rect">
            <a:avLst/>
          </a:prstGeom>
        </p:spPr>
      </p:pic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059AEECF-EFB1-C40D-3A16-BCD7F26C1A78}"/>
              </a:ext>
            </a:extLst>
          </p:cNvPr>
          <p:cNvSpPr/>
          <p:nvPr/>
        </p:nvSpPr>
        <p:spPr>
          <a:xfrm>
            <a:off x="462630" y="5437585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Shape 11">
            <a:extLst>
              <a:ext uri="{FF2B5EF4-FFF2-40B4-BE49-F238E27FC236}">
                <a16:creationId xmlns:a16="http://schemas.microsoft.com/office/drawing/2014/main" id="{F380194E-0BF2-C916-C00F-84F9909797D8}"/>
              </a:ext>
            </a:extLst>
          </p:cNvPr>
          <p:cNvSpPr/>
          <p:nvPr/>
        </p:nvSpPr>
        <p:spPr>
          <a:xfrm>
            <a:off x="1110025" y="5543082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Analyst &amp; Credentials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2844663-C07B-7610-B925-362B759B4B41}"/>
              </a:ext>
            </a:extLst>
          </p:cNvPr>
          <p:cNvSpPr/>
          <p:nvPr/>
        </p:nvSpPr>
        <p:spPr>
          <a:xfrm>
            <a:off x="3677535" y="5437585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5 client-grade external credentials</a:t>
            </a:r>
          </a:p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Structured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analyst &amp; market outreach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54" name="Graphic 53" descr="Megaphone1 with solid fill">
            <a:extLst>
              <a:ext uri="{FF2B5EF4-FFF2-40B4-BE49-F238E27FC236}">
                <a16:creationId xmlns:a16="http://schemas.microsoft.com/office/drawing/2014/main" id="{6A0757E4-9717-7726-6DA2-D14F0F0B61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682" y="5622796"/>
            <a:ext cx="387795" cy="387795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5B14086-7B04-5592-E743-47462DF77E36}"/>
              </a:ext>
            </a:extLst>
          </p:cNvPr>
          <p:cNvSpPr/>
          <p:nvPr/>
        </p:nvSpPr>
        <p:spPr>
          <a:xfrm>
            <a:off x="462630" y="2456729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Shape 11">
            <a:extLst>
              <a:ext uri="{FF2B5EF4-FFF2-40B4-BE49-F238E27FC236}">
                <a16:creationId xmlns:a16="http://schemas.microsoft.com/office/drawing/2014/main" id="{BA1A521D-A327-F2B5-EC03-6A04CB1EC7ED}"/>
              </a:ext>
            </a:extLst>
          </p:cNvPr>
          <p:cNvSpPr/>
          <p:nvPr/>
        </p:nvSpPr>
        <p:spPr>
          <a:xfrm>
            <a:off x="1110025" y="2578149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Operating Model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8B817F8-FEED-721A-1001-7EBAE905C770}"/>
              </a:ext>
            </a:extLst>
          </p:cNvPr>
          <p:cNvSpPr/>
          <p:nvPr/>
        </p:nvSpPr>
        <p:spPr>
          <a:xfrm>
            <a:off x="3677535" y="2456728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20/80 R&amp;D/Client Facing Split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Hub &amp; spoke-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 Global core &amp; distributed delivery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57" name="Graphic 56" descr="Gears with solid fill">
            <a:extLst>
              <a:ext uri="{FF2B5EF4-FFF2-40B4-BE49-F238E27FC236}">
                <a16:creationId xmlns:a16="http://schemas.microsoft.com/office/drawing/2014/main" id="{85E99F5E-3960-AB04-15D6-74D97D2457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682" y="2672001"/>
            <a:ext cx="387795" cy="387795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CDC753D-2C2C-818D-6E64-DCD6047F766E}"/>
              </a:ext>
            </a:extLst>
          </p:cNvPr>
          <p:cNvSpPr/>
          <p:nvPr/>
        </p:nvSpPr>
        <p:spPr>
          <a:xfrm>
            <a:off x="462630" y="4443968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5BDD30-5DF0-716F-0327-B3D9F0E7949F}"/>
              </a:ext>
            </a:extLst>
          </p:cNvPr>
          <p:cNvSpPr/>
          <p:nvPr/>
        </p:nvSpPr>
        <p:spPr>
          <a:xfrm>
            <a:off x="1110025" y="4554771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 pitchFamily="34" charset="0"/>
                <a:ea typeface="+mn-ea"/>
                <a:cs typeface="+mn-cs"/>
              </a:rPr>
              <a:t>Ecosystem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BA9F65-40B8-D5AC-3BD4-3FBE2331B404}"/>
              </a:ext>
            </a:extLst>
          </p:cNvPr>
          <p:cNvSpPr/>
          <p:nvPr/>
        </p:nvSpPr>
        <p:spPr>
          <a:xfrm>
            <a:off x="3677535" y="4472540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Dedicated capacity with broader ecosystem portfolio with joint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GTM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Arial" pitchFamily="34" charset="-122"/>
                <a:cs typeface="Arial" pitchFamily="34" charset="-120"/>
              </a:rPr>
              <a:t> &amp; engagement</a:t>
            </a:r>
          </a:p>
          <a:p>
            <a:pPr marL="171348" marR="0" lvl="0" indent="-171348" algn="l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Arial" pitchFamily="34" charset="-120"/>
              </a:rPr>
              <a:t>10+ startup level partners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61" name="Graphic 60" descr="Handshake with solid fill">
            <a:extLst>
              <a:ext uri="{FF2B5EF4-FFF2-40B4-BE49-F238E27FC236}">
                <a16:creationId xmlns:a16="http://schemas.microsoft.com/office/drawing/2014/main" id="{4E9497FE-B884-672D-FDF0-3A654C5FE2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2682" y="4683572"/>
            <a:ext cx="387795" cy="3877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808A9E8-6C22-9282-F12D-F2A86785FBD2}"/>
              </a:ext>
            </a:extLst>
          </p:cNvPr>
          <p:cNvSpPr/>
          <p:nvPr/>
        </p:nvSpPr>
        <p:spPr>
          <a:xfrm>
            <a:off x="8180129" y="1016756"/>
            <a:ext cx="3492141" cy="211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marL="0" marR="0" lvl="0" indent="0" algn="ctr" defTabSz="456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STAKEHOLDER IMPACT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76645C-8B97-53BB-E4EA-1F4246345EB0}"/>
              </a:ext>
            </a:extLst>
          </p:cNvPr>
          <p:cNvCxnSpPr/>
          <p:nvPr/>
        </p:nvCxnSpPr>
        <p:spPr>
          <a:xfrm>
            <a:off x="652682" y="2339376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D9733-7445-58F8-31A5-E046612054D5}"/>
              </a:ext>
            </a:extLst>
          </p:cNvPr>
          <p:cNvCxnSpPr/>
          <p:nvPr/>
        </p:nvCxnSpPr>
        <p:spPr>
          <a:xfrm>
            <a:off x="652682" y="3362633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730EEA-6E02-86B0-3770-2FF31471D72B}"/>
              </a:ext>
            </a:extLst>
          </p:cNvPr>
          <p:cNvCxnSpPr/>
          <p:nvPr/>
        </p:nvCxnSpPr>
        <p:spPr>
          <a:xfrm>
            <a:off x="641796" y="4333130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94E65F7-ABCC-C9CF-4ECA-01B6A0D5B6D2}"/>
              </a:ext>
            </a:extLst>
          </p:cNvPr>
          <p:cNvCxnSpPr/>
          <p:nvPr/>
        </p:nvCxnSpPr>
        <p:spPr>
          <a:xfrm>
            <a:off x="641796" y="5437585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7DE6547-BEEE-CDDE-AB93-514B094A3C55}"/>
              </a:ext>
            </a:extLst>
          </p:cNvPr>
          <p:cNvSpPr txBox="1"/>
          <p:nvPr/>
        </p:nvSpPr>
        <p:spPr>
          <a:xfrm>
            <a:off x="8912994" y="21217"/>
            <a:ext cx="3279006" cy="57237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72000" tIns="36000" rIns="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Center maturity score</a:t>
            </a:r>
          </a:p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Current: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2  |  Target: 4+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A100FF">
                  <a:lumMod val="20000"/>
                  <a:lumOff val="80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AA34A48-08D9-E5B1-4CA3-4E12644D0A0B}"/>
              </a:ext>
            </a:extLst>
          </p:cNvPr>
          <p:cNvSpPr txBox="1">
            <a:spLocks/>
          </p:cNvSpPr>
          <p:nvPr/>
        </p:nvSpPr>
        <p:spPr>
          <a:xfrm>
            <a:off x="381000" y="381000"/>
            <a:ext cx="11430000" cy="344710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j-ea"/>
                <a:cs typeface="+mj-cs"/>
              </a:rPr>
              <a:t>Ambition  (Internal slide)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69168C-C12E-C7B8-1160-ACCD6BE06886}"/>
              </a:ext>
            </a:extLst>
          </p:cNvPr>
          <p:cNvSpPr txBox="1"/>
          <p:nvPr/>
        </p:nvSpPr>
        <p:spPr>
          <a:xfrm>
            <a:off x="392285" y="732652"/>
            <a:ext cx="6172144" cy="38535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Priority actions on multiple dimensions identified post center maturity assessment</a:t>
            </a:r>
          </a:p>
        </p:txBody>
      </p:sp>
    </p:spTree>
    <p:extLst>
      <p:ext uri="{BB962C8B-B14F-4D97-AF65-F5344CB8AC3E}">
        <p14:creationId xmlns:p14="http://schemas.microsoft.com/office/powerpoint/2010/main" val="3826748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7DD20-87E3-4AC9-7BD0-81238EA6E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762BCC-B359-9AA2-07F0-1536E9CA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3232023"/>
            <a:ext cx="11430000" cy="39395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Charter Deep Dive : AI Infrastructure and Governance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793D58-2481-DDDD-A5D9-AAF991B7EEFC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596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4782D-D597-9CBD-8FD5-AC38DB373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642A548-E036-2C4E-3FEB-C72E902CE5A9}"/>
              </a:ext>
            </a:extLst>
          </p:cNvPr>
          <p:cNvSpPr/>
          <p:nvPr/>
        </p:nvSpPr>
        <p:spPr>
          <a:xfrm>
            <a:off x="3677535" y="1095957"/>
            <a:ext cx="4024114" cy="28610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algn="ctr" defTabSz="456926"/>
            <a:endParaRPr lang="en-US" sz="1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Title 1">
            <a:extLst>
              <a:ext uri="{FF2B5EF4-FFF2-40B4-BE49-F238E27FC236}">
                <a16:creationId xmlns:a16="http://schemas.microsoft.com/office/drawing/2014/main" id="{ECDE7E23-6873-EAC7-5720-2CAF4060E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295466"/>
          </a:xfrm>
        </p:spPr>
        <p:txBody>
          <a:bodyPr/>
          <a:lstStyle/>
          <a:p>
            <a:r>
              <a:rPr lang="en-US" sz="2400" u="sng">
                <a:solidFill>
                  <a:schemeClr val="bg1"/>
                </a:solidFill>
              </a:rPr>
              <a:t>AI Infrastructure &amp; Governance AAICC</a:t>
            </a:r>
            <a:r>
              <a:rPr lang="en-US" sz="2400">
                <a:solidFill>
                  <a:schemeClr val="bg1"/>
                </a:solidFill>
              </a:rPr>
              <a:t> | Target Ambition</a:t>
            </a:r>
            <a:endParaRPr lang="en-US" sz="2399"/>
          </a:p>
        </p:txBody>
      </p:sp>
      <p:sp>
        <p:nvSpPr>
          <p:cNvPr id="27" name="Text 26">
            <a:extLst>
              <a:ext uri="{FF2B5EF4-FFF2-40B4-BE49-F238E27FC236}">
                <a16:creationId xmlns:a16="http://schemas.microsoft.com/office/drawing/2014/main" id="{289C81E4-861F-33BF-C257-2A872175D9C4}"/>
              </a:ext>
            </a:extLst>
          </p:cNvPr>
          <p:cNvSpPr/>
          <p:nvPr/>
        </p:nvSpPr>
        <p:spPr>
          <a:xfrm>
            <a:off x="8294918" y="1675389"/>
            <a:ext cx="3450506" cy="1134658"/>
          </a:xfrm>
          <a:prstGeom prst="round2SameRect">
            <a:avLst>
              <a:gd name="adj1" fmla="val 0"/>
              <a:gd name="adj2" fmla="val 11749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algn="ctr" defTabSz="456926">
              <a:lnSpc>
                <a:spcPct val="150000"/>
              </a:lnSpc>
            </a:pPr>
            <a:r>
              <a:rPr lang="en-US" sz="1050">
                <a:solidFill>
                  <a:schemeClr val="bg1"/>
                </a:solidFill>
                <a:cs typeface="Arial" pitchFamily="34" charset="-120"/>
              </a:rPr>
              <a:t>Faster experiment at lower risks with autonomous agent deployments that are auditable, regulatorily defensible and risk-controlled.</a:t>
            </a: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E0107C83-A1B5-A1CC-E79D-9A3DB2D60409}"/>
              </a:ext>
            </a:extLst>
          </p:cNvPr>
          <p:cNvSpPr/>
          <p:nvPr/>
        </p:nvSpPr>
        <p:spPr>
          <a:xfrm>
            <a:off x="8360494" y="3429000"/>
            <a:ext cx="3450506" cy="1134658"/>
          </a:xfrm>
          <a:prstGeom prst="round2SameRect">
            <a:avLst>
              <a:gd name="adj1" fmla="val 0"/>
              <a:gd name="adj2" fmla="val 17624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algn="ctr" defTabSz="456926">
              <a:lnSpc>
                <a:spcPct val="150000"/>
              </a:lnSpc>
            </a:pPr>
            <a:r>
              <a:rPr lang="en-US" sz="1050">
                <a:solidFill>
                  <a:schemeClr val="bg1"/>
                </a:solidFill>
                <a:cs typeface="Arial" pitchFamily="34" charset="-120"/>
              </a:rPr>
              <a:t>Cross-portfolio governance for AI and Data services across Accenture</a:t>
            </a:r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57B83941-6773-C9C4-E08C-2EAEC7D1260B}"/>
              </a:ext>
            </a:extLst>
          </p:cNvPr>
          <p:cNvSpPr/>
          <p:nvPr/>
        </p:nvSpPr>
        <p:spPr>
          <a:xfrm>
            <a:off x="8294918" y="5229605"/>
            <a:ext cx="3450506" cy="1134658"/>
          </a:xfrm>
          <a:prstGeom prst="round2SameRect">
            <a:avLst>
              <a:gd name="adj1" fmla="val 0"/>
              <a:gd name="adj2" fmla="val 12589"/>
            </a:avLst>
          </a:prstGeom>
          <a:solidFill>
            <a:srgbClr val="7030A0">
              <a:alpha val="17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392" tIns="89977" rIns="91392" bIns="71981" rtlCol="0" anchor="ctr" anchorCtr="0"/>
          <a:lstStyle/>
          <a:p>
            <a:pPr marL="85699" algn="ctr" defTabSz="456926">
              <a:lnSpc>
                <a:spcPct val="150000"/>
              </a:lnSpc>
            </a:pPr>
            <a:r>
              <a:rPr lang="en-US" sz="1050">
                <a:solidFill>
                  <a:schemeClr val="bg1"/>
                </a:solidFill>
                <a:cs typeface="Arial" pitchFamily="34" charset="-120"/>
              </a:rPr>
              <a:t>Enhanced career path &amp; upskilling with partner certifications and protected R&amp;D time</a:t>
            </a:r>
          </a:p>
        </p:txBody>
      </p: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A7901B23-A744-E0FD-5662-4CA3AC4DC03B}"/>
              </a:ext>
            </a:extLst>
          </p:cNvPr>
          <p:cNvSpPr/>
          <p:nvPr/>
        </p:nvSpPr>
        <p:spPr>
          <a:xfrm>
            <a:off x="8294918" y="1365415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algn="ctr" defTabSz="456926"/>
            <a:r>
              <a:rPr lang="en-US" sz="1200" b="1">
                <a:solidFill>
                  <a:schemeClr val="bg1"/>
                </a:solidFill>
                <a:latin typeface="+mj-lt"/>
              </a:rPr>
              <a:t>CLIENTS</a:t>
            </a:r>
          </a:p>
        </p:txBody>
      </p:sp>
      <p:sp>
        <p:nvSpPr>
          <p:cNvPr id="39" name="Rectangle: Top Corners Rounded 38">
            <a:extLst>
              <a:ext uri="{FF2B5EF4-FFF2-40B4-BE49-F238E27FC236}">
                <a16:creationId xmlns:a16="http://schemas.microsoft.com/office/drawing/2014/main" id="{A187BD49-F952-0A80-835F-5A7E7FC7C3B4}"/>
              </a:ext>
            </a:extLst>
          </p:cNvPr>
          <p:cNvSpPr/>
          <p:nvPr/>
        </p:nvSpPr>
        <p:spPr>
          <a:xfrm>
            <a:off x="8360494" y="3097265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algn="ctr" defTabSz="456926"/>
            <a:r>
              <a:rPr lang="en-US" sz="1200" b="1">
                <a:solidFill>
                  <a:schemeClr val="bg1"/>
                </a:solidFill>
                <a:latin typeface="+mj-lt"/>
              </a:rPr>
              <a:t>ACCENTURE</a:t>
            </a:r>
          </a:p>
        </p:txBody>
      </p:sp>
      <p:sp>
        <p:nvSpPr>
          <p:cNvPr id="40" name="Rectangle: Top Corners Rounded 39">
            <a:extLst>
              <a:ext uri="{FF2B5EF4-FFF2-40B4-BE49-F238E27FC236}">
                <a16:creationId xmlns:a16="http://schemas.microsoft.com/office/drawing/2014/main" id="{23DC479A-A2EF-03D5-5292-C0E42CC602D7}"/>
              </a:ext>
            </a:extLst>
          </p:cNvPr>
          <p:cNvSpPr/>
          <p:nvPr/>
        </p:nvSpPr>
        <p:spPr>
          <a:xfrm>
            <a:off x="8294918" y="4897870"/>
            <a:ext cx="3450506" cy="381923"/>
          </a:xfrm>
          <a:prstGeom prst="round2Same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algn="ctr" defTabSz="456926"/>
            <a:r>
              <a:rPr lang="en-US" sz="1200" b="1">
                <a:solidFill>
                  <a:schemeClr val="bg1"/>
                </a:solidFill>
                <a:latin typeface="+mj-lt"/>
              </a:rPr>
              <a:t>PEOPLE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D060170-9008-6646-025D-63EA81023E8E}"/>
              </a:ext>
            </a:extLst>
          </p:cNvPr>
          <p:cNvSpPr/>
          <p:nvPr/>
        </p:nvSpPr>
        <p:spPr>
          <a:xfrm>
            <a:off x="462631" y="1463111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endParaRPr lang="en-US"/>
          </a:p>
        </p:txBody>
      </p:sp>
      <p:sp>
        <p:nvSpPr>
          <p:cNvPr id="4" name="Shape 11">
            <a:extLst>
              <a:ext uri="{FF2B5EF4-FFF2-40B4-BE49-F238E27FC236}">
                <a16:creationId xmlns:a16="http://schemas.microsoft.com/office/drawing/2014/main" id="{2E2F52B8-034C-1CCE-AE6D-0171240ADDFF}"/>
              </a:ext>
            </a:extLst>
          </p:cNvPr>
          <p:cNvSpPr/>
          <p:nvPr/>
        </p:nvSpPr>
        <p:spPr>
          <a:xfrm>
            <a:off x="1110025" y="1567587"/>
            <a:ext cx="2122894" cy="57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defTabSz="456926"/>
            <a:r>
              <a:rPr lang="en-US" b="1">
                <a:solidFill>
                  <a:srgbClr val="BE82FF"/>
                </a:solidFill>
                <a:latin typeface="Graphik" pitchFamily="34" charset="0"/>
              </a:rPr>
              <a:t>Talent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44B968E-6FDB-E4C5-FB9E-273DDC89DC93}"/>
              </a:ext>
            </a:extLst>
          </p:cNvPr>
          <p:cNvSpPr/>
          <p:nvPr/>
        </p:nvSpPr>
        <p:spPr>
          <a:xfrm>
            <a:off x="3677535" y="1463111"/>
            <a:ext cx="3800226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82508" indent="-182508" defTabSz="457063"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bg1"/>
                </a:solidFill>
              </a:rPr>
              <a:t>Industry / function </a:t>
            </a:r>
            <a:r>
              <a:rPr lang="en-US" sz="1400">
                <a:solidFill>
                  <a:schemeClr val="bg1"/>
                </a:solidFill>
              </a:rPr>
              <a:t>depth to enhance </a:t>
            </a:r>
            <a:r>
              <a:rPr lang="en-US" sz="1400" b="1">
                <a:solidFill>
                  <a:schemeClr val="bg1"/>
                </a:solidFill>
              </a:rPr>
              <a:t>deep tech skills</a:t>
            </a:r>
          </a:p>
        </p:txBody>
      </p:sp>
      <p:pic>
        <p:nvPicPr>
          <p:cNvPr id="46" name="Graphic 45" descr="Users with solid fill">
            <a:extLst>
              <a:ext uri="{FF2B5EF4-FFF2-40B4-BE49-F238E27FC236}">
                <a16:creationId xmlns:a16="http://schemas.microsoft.com/office/drawing/2014/main" id="{F2D0CF8D-EF62-DD07-49DE-18D94C8E51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682" y="1672210"/>
            <a:ext cx="387795" cy="387795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577C191-A22B-A1D1-6D6F-0496E0AD4107}"/>
              </a:ext>
            </a:extLst>
          </p:cNvPr>
          <p:cNvSpPr/>
          <p:nvPr/>
        </p:nvSpPr>
        <p:spPr>
          <a:xfrm>
            <a:off x="462630" y="3450348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endParaRPr lang="en-US"/>
          </a:p>
        </p:txBody>
      </p:sp>
      <p:sp>
        <p:nvSpPr>
          <p:cNvPr id="2" name="Shape 11">
            <a:extLst>
              <a:ext uri="{FF2B5EF4-FFF2-40B4-BE49-F238E27FC236}">
                <a16:creationId xmlns:a16="http://schemas.microsoft.com/office/drawing/2014/main" id="{42E0AADF-7F38-C9A6-4E50-C11E3DFBBD1F}"/>
              </a:ext>
            </a:extLst>
          </p:cNvPr>
          <p:cNvSpPr/>
          <p:nvPr/>
        </p:nvSpPr>
        <p:spPr>
          <a:xfrm>
            <a:off x="1110025" y="3566460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defTabSz="456926"/>
            <a:r>
              <a:rPr lang="en-US" b="1">
                <a:solidFill>
                  <a:srgbClr val="BE82FF"/>
                </a:solidFill>
                <a:latin typeface="Graphik" pitchFamily="34" charset="0"/>
              </a:rPr>
              <a:t>Assets &amp; Monetization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A2CF21-937F-220F-23F6-0AC219C125A1}"/>
              </a:ext>
            </a:extLst>
          </p:cNvPr>
          <p:cNvSpPr/>
          <p:nvPr/>
        </p:nvSpPr>
        <p:spPr>
          <a:xfrm>
            <a:off x="3677535" y="3450346"/>
            <a:ext cx="402411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99" indent="-171399" defTabSz="457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Agent assurance enabled</a:t>
            </a:r>
          </a:p>
          <a:p>
            <a:pPr marL="171399" indent="-171399" defTabSz="457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Enabled </a:t>
            </a:r>
            <a:r>
              <a:rPr lang="en-US" sz="1400" b="1">
                <a:solidFill>
                  <a:schemeClr val="bg1"/>
                </a:solidFill>
              </a:rPr>
              <a:t>environment strategy </a:t>
            </a:r>
            <a:r>
              <a:rPr lang="en-US" sz="1400">
                <a:solidFill>
                  <a:schemeClr val="bg1"/>
                </a:solidFill>
              </a:rPr>
              <a:t>and </a:t>
            </a:r>
            <a:r>
              <a:rPr lang="en-US" sz="1400" b="1">
                <a:solidFill>
                  <a:schemeClr val="bg1"/>
                </a:solidFill>
              </a:rPr>
              <a:t>frictionless sandbox </a:t>
            </a:r>
            <a:r>
              <a:rPr lang="en-US" sz="1400">
                <a:solidFill>
                  <a:schemeClr val="bg1"/>
                </a:solidFill>
              </a:rPr>
              <a:t>approach</a:t>
            </a:r>
          </a:p>
        </p:txBody>
      </p:sp>
      <p:pic>
        <p:nvPicPr>
          <p:cNvPr id="49" name="Graphic 48" descr="New with solid fill">
            <a:extLst>
              <a:ext uri="{FF2B5EF4-FFF2-40B4-BE49-F238E27FC236}">
                <a16:creationId xmlns:a16="http://schemas.microsoft.com/office/drawing/2014/main" id="{F1E18D5C-5F97-D0FC-2638-4A826815B3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682" y="3662644"/>
            <a:ext cx="387795" cy="387795"/>
          </a:xfrm>
          <a:prstGeom prst="rect">
            <a:avLst/>
          </a:prstGeom>
        </p:spPr>
      </p:pic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713C8D7-4BE0-EE4D-9A34-DA359F650F71}"/>
              </a:ext>
            </a:extLst>
          </p:cNvPr>
          <p:cNvSpPr/>
          <p:nvPr/>
        </p:nvSpPr>
        <p:spPr>
          <a:xfrm>
            <a:off x="462630" y="5437585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endParaRPr lang="en-US"/>
          </a:p>
        </p:txBody>
      </p:sp>
      <p:sp>
        <p:nvSpPr>
          <p:cNvPr id="6" name="Shape 11">
            <a:extLst>
              <a:ext uri="{FF2B5EF4-FFF2-40B4-BE49-F238E27FC236}">
                <a16:creationId xmlns:a16="http://schemas.microsoft.com/office/drawing/2014/main" id="{007CCA32-4BCD-DE4B-F67F-B2CBC5902733}"/>
              </a:ext>
            </a:extLst>
          </p:cNvPr>
          <p:cNvSpPr/>
          <p:nvPr/>
        </p:nvSpPr>
        <p:spPr>
          <a:xfrm>
            <a:off x="1110025" y="5543082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defTabSz="456926"/>
            <a:r>
              <a:rPr lang="en-US" b="1">
                <a:solidFill>
                  <a:srgbClr val="BE82FF"/>
                </a:solidFill>
                <a:latin typeface="Graphik" pitchFamily="34" charset="0"/>
              </a:rPr>
              <a:t>Analyst &amp; Credentials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E0592F0-60E6-6658-8D3B-438F87F50254}"/>
              </a:ext>
            </a:extLst>
          </p:cNvPr>
          <p:cNvSpPr/>
          <p:nvPr/>
        </p:nvSpPr>
        <p:spPr>
          <a:xfrm>
            <a:off x="3677535" y="5437585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48" indent="-171348" defTabSz="456926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bg1"/>
                </a:solidFill>
                <a:cs typeface="Arial" pitchFamily="34" charset="-120"/>
              </a:rPr>
              <a:t>Analyst briefings</a:t>
            </a:r>
          </a:p>
          <a:p>
            <a:pPr marL="171348" indent="-171348" defTabSz="456926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cs typeface="Arial" pitchFamily="34" charset="-120"/>
              </a:rPr>
              <a:t>Repeatable </a:t>
            </a:r>
            <a:r>
              <a:rPr lang="en-US" sz="1400" b="1">
                <a:solidFill>
                  <a:schemeClr val="bg1"/>
                </a:solidFill>
                <a:cs typeface="Arial" pitchFamily="34" charset="-120"/>
              </a:rPr>
              <a:t>CAL credentialing </a:t>
            </a:r>
            <a:r>
              <a:rPr lang="en-US" sz="1400">
                <a:solidFill>
                  <a:schemeClr val="bg1"/>
                </a:solidFill>
                <a:cs typeface="Arial" pitchFamily="34" charset="-120"/>
              </a:rPr>
              <a:t>process enabled</a:t>
            </a:r>
          </a:p>
        </p:txBody>
      </p:sp>
      <p:pic>
        <p:nvPicPr>
          <p:cNvPr id="54" name="Graphic 53" descr="Megaphone1 with solid fill">
            <a:extLst>
              <a:ext uri="{FF2B5EF4-FFF2-40B4-BE49-F238E27FC236}">
                <a16:creationId xmlns:a16="http://schemas.microsoft.com/office/drawing/2014/main" id="{BAAB30A2-1DC0-22F8-258D-FD29EDB920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682" y="5622796"/>
            <a:ext cx="387795" cy="387795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9AF284D-E1D7-E7CB-B86E-D2A25BDB83E8}"/>
              </a:ext>
            </a:extLst>
          </p:cNvPr>
          <p:cNvSpPr/>
          <p:nvPr/>
        </p:nvSpPr>
        <p:spPr>
          <a:xfrm>
            <a:off x="462630" y="2456729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endParaRPr lang="en-US"/>
          </a:p>
        </p:txBody>
      </p:sp>
      <p:sp>
        <p:nvSpPr>
          <p:cNvPr id="3" name="Shape 11">
            <a:extLst>
              <a:ext uri="{FF2B5EF4-FFF2-40B4-BE49-F238E27FC236}">
                <a16:creationId xmlns:a16="http://schemas.microsoft.com/office/drawing/2014/main" id="{D1A4D3B5-DDF3-282C-EEA6-3CA9D2D09076}"/>
              </a:ext>
            </a:extLst>
          </p:cNvPr>
          <p:cNvSpPr/>
          <p:nvPr/>
        </p:nvSpPr>
        <p:spPr>
          <a:xfrm>
            <a:off x="1110025" y="2578149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defTabSz="456926"/>
            <a:r>
              <a:rPr lang="en-US" b="1">
                <a:solidFill>
                  <a:srgbClr val="BE82FF"/>
                </a:solidFill>
                <a:latin typeface="Graphik" pitchFamily="34" charset="0"/>
              </a:rPr>
              <a:t>Operating Model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12B27F1-BB9D-CD3D-964A-44755A294D7C}"/>
              </a:ext>
            </a:extLst>
          </p:cNvPr>
          <p:cNvSpPr/>
          <p:nvPr/>
        </p:nvSpPr>
        <p:spPr>
          <a:xfrm>
            <a:off x="3677535" y="2456728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99" indent="-171399" defTabSz="457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Interlock with RPs &amp; GTMs to drive AI and Data Managed Services</a:t>
            </a:r>
          </a:p>
        </p:txBody>
      </p:sp>
      <p:pic>
        <p:nvPicPr>
          <p:cNvPr id="57" name="Graphic 56" descr="Gears with solid fill">
            <a:extLst>
              <a:ext uri="{FF2B5EF4-FFF2-40B4-BE49-F238E27FC236}">
                <a16:creationId xmlns:a16="http://schemas.microsoft.com/office/drawing/2014/main" id="{278C2776-9230-181E-7D49-1356AB05DA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682" y="2672001"/>
            <a:ext cx="387795" cy="387795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1250CF7-3BDE-845C-DD00-61871C2B559B}"/>
              </a:ext>
            </a:extLst>
          </p:cNvPr>
          <p:cNvSpPr/>
          <p:nvPr/>
        </p:nvSpPr>
        <p:spPr>
          <a:xfrm>
            <a:off x="462630" y="4443968"/>
            <a:ext cx="3167754" cy="7936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endParaRPr lang="en-US"/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4B8B6EA2-D31F-F563-6DCF-820808A902FD}"/>
              </a:ext>
            </a:extLst>
          </p:cNvPr>
          <p:cNvSpPr/>
          <p:nvPr/>
        </p:nvSpPr>
        <p:spPr>
          <a:xfrm>
            <a:off x="1110025" y="4554771"/>
            <a:ext cx="2122894" cy="54722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defTabSz="456926"/>
            <a:r>
              <a:rPr lang="en-US" b="1">
                <a:solidFill>
                  <a:srgbClr val="BE82FF"/>
                </a:solidFill>
                <a:latin typeface="Graphik" pitchFamily="34" charset="0"/>
              </a:rPr>
              <a:t>Ecosystem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161E6A-BBDC-F939-7527-903659F3BBE9}"/>
              </a:ext>
            </a:extLst>
          </p:cNvPr>
          <p:cNvSpPr/>
          <p:nvPr/>
        </p:nvSpPr>
        <p:spPr>
          <a:xfrm>
            <a:off x="3677535" y="4510465"/>
            <a:ext cx="4244854" cy="793638"/>
          </a:xfrm>
          <a:prstGeom prst="roundRect">
            <a:avLst/>
          </a:prstGeom>
          <a:noFill/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696" tIns="91392" bIns="91392" rtlCol="0" anchor="ctr"/>
          <a:lstStyle/>
          <a:p>
            <a:pPr marL="171399" indent="-171399" defTabSz="457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IN" sz="1400">
                <a:solidFill>
                  <a:schemeClr val="bg1"/>
                </a:solidFill>
              </a:rPr>
              <a:t>-</a:t>
            </a:r>
          </a:p>
        </p:txBody>
      </p:sp>
      <p:pic>
        <p:nvPicPr>
          <p:cNvPr id="61" name="Graphic 60" descr="Handshake with solid fill">
            <a:extLst>
              <a:ext uri="{FF2B5EF4-FFF2-40B4-BE49-F238E27FC236}">
                <a16:creationId xmlns:a16="http://schemas.microsoft.com/office/drawing/2014/main" id="{E1773A63-451F-44F0-A9F0-22F3CE946C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2682" y="4683572"/>
            <a:ext cx="387795" cy="3877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2F39F4-6BA6-5CED-6944-F07B5722E645}"/>
              </a:ext>
            </a:extLst>
          </p:cNvPr>
          <p:cNvSpPr/>
          <p:nvPr/>
        </p:nvSpPr>
        <p:spPr>
          <a:xfrm>
            <a:off x="8180129" y="1016756"/>
            <a:ext cx="3492141" cy="211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392" bIns="91392" rtlCol="0" anchor="ctr"/>
          <a:lstStyle/>
          <a:p>
            <a:pPr algn="ctr" defTabSz="456926"/>
            <a:r>
              <a:rPr lang="en-US" sz="1600" b="1" spc="100">
                <a:solidFill>
                  <a:schemeClr val="bg1"/>
                </a:solidFill>
                <a:latin typeface="Graphik"/>
              </a:rPr>
              <a:t>STAKEHOLDER IMPACT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4DCE97-1C83-9380-1AE3-6FC41ECCBF5A}"/>
              </a:ext>
            </a:extLst>
          </p:cNvPr>
          <p:cNvCxnSpPr/>
          <p:nvPr/>
        </p:nvCxnSpPr>
        <p:spPr>
          <a:xfrm>
            <a:off x="652682" y="2339376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A49A69-1788-A3F8-D8A8-EAD17ABDBA50}"/>
              </a:ext>
            </a:extLst>
          </p:cNvPr>
          <p:cNvCxnSpPr/>
          <p:nvPr/>
        </p:nvCxnSpPr>
        <p:spPr>
          <a:xfrm>
            <a:off x="652682" y="3362633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BC61B3-D8CF-0FDB-B7B7-0DE45998DB03}"/>
              </a:ext>
            </a:extLst>
          </p:cNvPr>
          <p:cNvCxnSpPr/>
          <p:nvPr/>
        </p:nvCxnSpPr>
        <p:spPr>
          <a:xfrm>
            <a:off x="641796" y="4333130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00F5A7D-B64C-AEB1-5E41-41A1D23DF9CF}"/>
              </a:ext>
            </a:extLst>
          </p:cNvPr>
          <p:cNvCxnSpPr/>
          <p:nvPr/>
        </p:nvCxnSpPr>
        <p:spPr>
          <a:xfrm>
            <a:off x="641796" y="5382721"/>
            <a:ext cx="6374825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44DF1F5-BEC6-FC6C-11C0-C63D6A1D575D}"/>
              </a:ext>
            </a:extLst>
          </p:cNvPr>
          <p:cNvSpPr/>
          <p:nvPr/>
        </p:nvSpPr>
        <p:spPr>
          <a:xfrm>
            <a:off x="11314235" y="39120"/>
            <a:ext cx="875817" cy="2132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WIP</a:t>
            </a:r>
            <a:endParaRPr kumimoji="0" lang="en-IN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776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8F7C-FF61-1BEF-E93A-A96E0D38C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9C7524DD-E5ED-C6FD-C90C-3BA827CC4F73}"/>
              </a:ext>
            </a:extLst>
          </p:cNvPr>
          <p:cNvSpPr txBox="1"/>
          <p:nvPr/>
        </p:nvSpPr>
        <p:spPr>
          <a:xfrm>
            <a:off x="7869024" y="957699"/>
            <a:ext cx="3882044" cy="343847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  <a:alpha val="0"/>
                </a:schemeClr>
              </a:gs>
              <a:gs pos="23000">
                <a:schemeClr val="accent3">
                  <a:lumMod val="89000"/>
                  <a:alpha val="0"/>
                </a:schemeClr>
              </a:gs>
              <a:gs pos="69000">
                <a:schemeClr val="accent3">
                  <a:lumMod val="75000"/>
                  <a:alpha val="2000"/>
                </a:schemeClr>
              </a:gs>
              <a:gs pos="97000">
                <a:schemeClr val="accent3">
                  <a:lumMod val="70000"/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endParaRPr lang="en-US" noProof="0">
              <a:solidFill>
                <a:srgbClr val="FFFF00"/>
              </a:solidFill>
            </a:endParaRPr>
          </a:p>
          <a:p>
            <a:pPr defTabSz="228600">
              <a:spcAft>
                <a:spcPts val="1200"/>
              </a:spcAft>
            </a:pPr>
            <a:endParaRPr lang="en-US">
              <a:solidFill>
                <a:srgbClr val="FFFF00"/>
              </a:solidFill>
            </a:endParaRPr>
          </a:p>
          <a:p>
            <a:pPr defTabSz="228600">
              <a:spcAft>
                <a:spcPts val="1200"/>
              </a:spcAft>
            </a:pPr>
            <a:endParaRPr lang="en-US">
              <a:solidFill>
                <a:srgbClr val="FFFF00"/>
              </a:solidFill>
            </a:endParaRPr>
          </a:p>
          <a:p>
            <a:pPr defTabSz="228600">
              <a:spcAft>
                <a:spcPts val="1200"/>
              </a:spcAft>
            </a:pPr>
            <a:endParaRPr lang="en-US">
              <a:solidFill>
                <a:srgbClr val="FFFF00"/>
              </a:solidFill>
            </a:endParaRPr>
          </a:p>
          <a:p>
            <a:pPr defTabSz="228600">
              <a:spcAft>
                <a:spcPts val="1200"/>
              </a:spcAft>
            </a:pPr>
            <a:endParaRPr lang="en-US">
              <a:solidFill>
                <a:srgbClr val="FFFF00"/>
              </a:solidFill>
            </a:endParaRPr>
          </a:p>
          <a:p>
            <a:pPr defTabSz="228600">
              <a:spcAft>
                <a:spcPts val="1200"/>
              </a:spcAft>
            </a:pPr>
            <a:endParaRPr lang="en-US" noProof="0">
              <a:solidFill>
                <a:srgbClr val="FFFF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9C9D27-219D-CFA9-76E1-7E1B1803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246221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Context: Advanced AI competency centers – why &amp; why now?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271E14-EBEA-9E30-0271-FD2C80E2AABD}"/>
              </a:ext>
            </a:extLst>
          </p:cNvPr>
          <p:cNvSpPr txBox="1"/>
          <p:nvPr/>
        </p:nvSpPr>
        <p:spPr>
          <a:xfrm>
            <a:off x="265814" y="933741"/>
            <a:ext cx="7309916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raphik Light" panose="020B0403030202060203" pitchFamily="34" charset="0"/>
              </a:rPr>
              <a:t>External signals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AI and Data services market growing at 14% CAGR through 2030, driven by </a:t>
            </a:r>
            <a:r>
              <a:rPr lang="en-US" sz="1400" dirty="0">
                <a:solidFill>
                  <a:schemeClr val="accent5"/>
                </a:solidFill>
              </a:rPr>
              <a:t>enterprise demand for frontier capabilities </a:t>
            </a:r>
            <a:endParaRPr lang="en-GB" sz="1400" dirty="0">
              <a:solidFill>
                <a:schemeClr val="bg1"/>
              </a:solidFill>
            </a:endParaRP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5"/>
                </a:solidFill>
              </a:rPr>
              <a:t>Talent shortages are widening the AI velocity gap </a:t>
            </a:r>
            <a:r>
              <a:rPr lang="en-GB" sz="1400" dirty="0">
                <a:solidFill>
                  <a:schemeClr val="bg1"/>
                </a:solidFill>
              </a:rPr>
              <a:t>in both depth and volume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5"/>
                </a:solidFill>
              </a:rPr>
              <a:t>Product companies (OpenAI, Anthropic) are moving into services</a:t>
            </a:r>
            <a:r>
              <a:rPr lang="en-GB" sz="1400" dirty="0">
                <a:solidFill>
                  <a:schemeClr val="bg1"/>
                </a:solidFill>
              </a:rPr>
              <a:t>, intensifying competition for scarce expertise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/>
                </a:solidFill>
              </a:rPr>
              <a:t>Gartner confirms no scaled AI capability hub exists today </a:t>
            </a:r>
            <a:r>
              <a:rPr lang="en-US" sz="1400" i="1" dirty="0">
                <a:solidFill>
                  <a:schemeClr val="bg1"/>
                </a:solidFill>
              </a:rPr>
              <a:t>- McKinsey’s QuantumBlack &amp; BCG X are closest, but neither covers the full AI lifecycle</a:t>
            </a:r>
            <a:endParaRPr lang="en-GB" sz="1400" dirty="0">
              <a:solidFill>
                <a:schemeClr val="bg1"/>
              </a:solidFill>
            </a:endParaRP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raphik Light" panose="020B0403030202060203" pitchFamily="34" charset="0"/>
              </a:rPr>
              <a:t> Our response – bring specialized scale to the market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Launch </a:t>
            </a:r>
            <a:r>
              <a:rPr lang="en-GB" sz="1400" dirty="0">
                <a:solidFill>
                  <a:schemeClr val="accent5"/>
                </a:solidFill>
              </a:rPr>
              <a:t>Advanced AI Competency Centres </a:t>
            </a:r>
            <a:r>
              <a:rPr lang="en-GB" sz="1400" dirty="0">
                <a:solidFill>
                  <a:schemeClr val="bg1"/>
                </a:solidFill>
              </a:rPr>
              <a:t>to deploy credentialed, domain-deep specialists at scale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Create a </a:t>
            </a:r>
            <a:r>
              <a:rPr lang="en-GB" sz="1400" dirty="0">
                <a:solidFill>
                  <a:schemeClr val="accent5"/>
                </a:solidFill>
              </a:rPr>
              <a:t>named AI identity that attracts frontier talent</a:t>
            </a:r>
            <a:r>
              <a:rPr lang="en-GB" sz="1400" dirty="0">
                <a:solidFill>
                  <a:schemeClr val="bg1"/>
                </a:solidFill>
              </a:rPr>
              <a:t>, retains specialists, and signals credibility to clients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Accenture has a </a:t>
            </a:r>
            <a:r>
              <a:rPr lang="en-GB" sz="1400" dirty="0">
                <a:solidFill>
                  <a:schemeClr val="accent5"/>
                </a:solidFill>
              </a:rPr>
              <a:t>window to own the premium services </a:t>
            </a:r>
            <a:r>
              <a:rPr lang="en-GB" sz="1400" dirty="0">
                <a:solidFill>
                  <a:schemeClr val="bg1"/>
                </a:solidFill>
              </a:rPr>
              <a:t>tier in ontologies, semantic modelling, and agent design etc.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62E36F-FA9C-3FB6-F30A-489EA52AFE04}"/>
              </a:ext>
            </a:extLst>
          </p:cNvPr>
          <p:cNvSpPr txBox="1"/>
          <p:nvPr/>
        </p:nvSpPr>
        <p:spPr>
          <a:xfrm>
            <a:off x="7898955" y="4509301"/>
            <a:ext cx="3816393" cy="151362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  <a:alpha val="0"/>
                </a:schemeClr>
              </a:gs>
              <a:gs pos="23000">
                <a:schemeClr val="accent3">
                  <a:lumMod val="89000"/>
                  <a:alpha val="0"/>
                </a:schemeClr>
              </a:gs>
              <a:gs pos="69000">
                <a:schemeClr val="accent3">
                  <a:lumMod val="75000"/>
                  <a:alpha val="2000"/>
                </a:schemeClr>
              </a:gs>
              <a:gs pos="97000">
                <a:schemeClr val="accent3">
                  <a:lumMod val="70000"/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lIns="0" tIns="3600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raphik Light" panose="020B0403030202060203" pitchFamily="34" charset="0"/>
              </a:rPr>
              <a:t>Sample Clients seeking specialist capabilities</a:t>
            </a:r>
          </a:p>
        </p:txBody>
      </p:sp>
      <p:pic>
        <p:nvPicPr>
          <p:cNvPr id="4" name="Picture 2" descr="Morgan Stanley - Download logo in SVG ...">
            <a:extLst>
              <a:ext uri="{FF2B5EF4-FFF2-40B4-BE49-F238E27FC236}">
                <a16:creationId xmlns:a16="http://schemas.microsoft.com/office/drawing/2014/main" id="{114B5CA0-00C2-47A6-04C3-5C96492E1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6448" y="4919075"/>
            <a:ext cx="387565" cy="38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elstra Logo PNG Transparent &amp; SVG ...">
            <a:extLst>
              <a:ext uri="{FF2B5EF4-FFF2-40B4-BE49-F238E27FC236}">
                <a16:creationId xmlns:a16="http://schemas.microsoft.com/office/drawing/2014/main" id="{73893FCD-98E9-5294-0207-688002B788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28" b="24385"/>
          <a:stretch>
            <a:fillRect/>
          </a:stretch>
        </p:blipFill>
        <p:spPr bwMode="auto">
          <a:xfrm>
            <a:off x="8946804" y="4919075"/>
            <a:ext cx="813745" cy="32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5B155EC-CA7C-1380-30ED-42CEBD6AB597}"/>
              </a:ext>
            </a:extLst>
          </p:cNvPr>
          <p:cNvSpPr/>
          <p:nvPr/>
        </p:nvSpPr>
        <p:spPr>
          <a:xfrm>
            <a:off x="8068006" y="1138274"/>
            <a:ext cx="1549693" cy="452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$150B</a:t>
            </a:r>
            <a:endParaRPr lang="en-IN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53C9B5-F590-C1D7-C150-377118090946}"/>
              </a:ext>
            </a:extLst>
          </p:cNvPr>
          <p:cNvSpPr/>
          <p:nvPr/>
        </p:nvSpPr>
        <p:spPr>
          <a:xfrm>
            <a:off x="7898954" y="1599682"/>
            <a:ext cx="1875128" cy="292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>
                <a:solidFill>
                  <a:schemeClr val="bg1"/>
                </a:solidFill>
              </a:rPr>
              <a:t>TAM for AI &amp; Data Services by 2030 @ </a:t>
            </a:r>
            <a:r>
              <a:rPr lang="en-US" sz="1000" b="1">
                <a:solidFill>
                  <a:schemeClr val="bg1"/>
                </a:solidFill>
              </a:rPr>
              <a:t>14% CAGR</a:t>
            </a:r>
            <a:r>
              <a:rPr lang="en-US" sz="1000" baseline="30000">
                <a:solidFill>
                  <a:schemeClr val="bg1"/>
                </a:solidFill>
              </a:rPr>
              <a:t>1</a:t>
            </a:r>
            <a:endParaRPr lang="en-IN" sz="900" baseline="3000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D88165-037D-E220-BFB0-D06040435734}"/>
              </a:ext>
            </a:extLst>
          </p:cNvPr>
          <p:cNvSpPr/>
          <p:nvPr/>
        </p:nvSpPr>
        <p:spPr>
          <a:xfrm>
            <a:off x="9930559" y="1138274"/>
            <a:ext cx="1802465" cy="452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17-21%</a:t>
            </a:r>
            <a:endParaRPr lang="en-IN" sz="24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1745F4-ED39-68FE-665D-C19833E2D575}"/>
              </a:ext>
            </a:extLst>
          </p:cNvPr>
          <p:cNvSpPr/>
          <p:nvPr/>
        </p:nvSpPr>
        <p:spPr>
          <a:xfrm>
            <a:off x="9894228" y="1624767"/>
            <a:ext cx="1875128" cy="292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>
                <a:solidFill>
                  <a:schemeClr val="bg1"/>
                </a:solidFill>
              </a:rPr>
              <a:t>CAGR by 2031  for AI&amp;D services in key industries</a:t>
            </a:r>
            <a:r>
              <a:rPr lang="en-US" sz="1000" baseline="30000">
                <a:solidFill>
                  <a:schemeClr val="bg1"/>
                </a:solidFill>
              </a:rPr>
              <a:t>2</a:t>
            </a:r>
            <a:r>
              <a:rPr lang="en-US" sz="900">
                <a:solidFill>
                  <a:schemeClr val="bg1"/>
                </a:solidFill>
              </a:rPr>
              <a:t> </a:t>
            </a:r>
            <a:endParaRPr lang="en-IN" sz="90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E5C3F01-D27C-317A-FDDC-69C42885BEF6}"/>
              </a:ext>
            </a:extLst>
          </p:cNvPr>
          <p:cNvSpPr/>
          <p:nvPr/>
        </p:nvSpPr>
        <p:spPr>
          <a:xfrm>
            <a:off x="8031742" y="3380414"/>
            <a:ext cx="1549693" cy="452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/>
              <a:t>~1500</a:t>
            </a:r>
            <a:endParaRPr lang="en-IN" sz="2400" b="1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D07E756-978A-5A40-CCCC-2D9B2C78D63C}"/>
              </a:ext>
            </a:extLst>
          </p:cNvPr>
          <p:cNvSpPr/>
          <p:nvPr/>
        </p:nvSpPr>
        <p:spPr>
          <a:xfrm>
            <a:off x="7869024" y="3945828"/>
            <a:ext cx="1875128" cy="292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/>
              <a:t>Out advanced AI&amp;D professionals today</a:t>
            </a:r>
            <a:endParaRPr lang="en-IN" sz="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2C1109C-F5B6-FC1E-517E-F092A788B4DC}"/>
              </a:ext>
            </a:extLst>
          </p:cNvPr>
          <p:cNvSpPr/>
          <p:nvPr/>
        </p:nvSpPr>
        <p:spPr>
          <a:xfrm>
            <a:off x="10002938" y="3380414"/>
            <a:ext cx="1712410" cy="452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/>
              <a:t>10,000</a:t>
            </a:r>
            <a:endParaRPr lang="en-IN" sz="2400" b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4532BFA-60E7-0952-0459-755ED96F33CE}"/>
              </a:ext>
            </a:extLst>
          </p:cNvPr>
          <p:cNvSpPr/>
          <p:nvPr/>
        </p:nvSpPr>
        <p:spPr>
          <a:xfrm>
            <a:off x="9821932" y="3945828"/>
            <a:ext cx="1875128" cy="292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/>
              <a:t>Advanced AI&amp;D professionals by 2027</a:t>
            </a:r>
            <a:endParaRPr lang="en-IN" sz="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BEF526B1-6567-F9E2-5B71-4DFFACA51D32}"/>
              </a:ext>
            </a:extLst>
          </p:cNvPr>
          <p:cNvSpPr/>
          <p:nvPr/>
        </p:nvSpPr>
        <p:spPr>
          <a:xfrm rot="5400000">
            <a:off x="9673983" y="3595342"/>
            <a:ext cx="314325" cy="16038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IN" sz="1600" err="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48E1F3-EED1-0EE2-E9F6-577D1D0AA393}"/>
              </a:ext>
            </a:extLst>
          </p:cNvPr>
          <p:cNvSpPr/>
          <p:nvPr/>
        </p:nvSpPr>
        <p:spPr>
          <a:xfrm>
            <a:off x="8089338" y="2232541"/>
            <a:ext cx="1549693" cy="452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$50B</a:t>
            </a:r>
            <a:endParaRPr lang="en-IN" sz="24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FC99C-B096-AFF3-145F-01FB1693761A}"/>
              </a:ext>
            </a:extLst>
          </p:cNvPr>
          <p:cNvSpPr/>
          <p:nvPr/>
        </p:nvSpPr>
        <p:spPr>
          <a:xfrm>
            <a:off x="7732864" y="2701473"/>
            <a:ext cx="2098444" cy="2993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TAM for Anthropic related Services by 2030 @ </a:t>
            </a:r>
            <a:r>
              <a:rPr lang="en-US" sz="1000" b="1" dirty="0">
                <a:solidFill>
                  <a:schemeClr val="bg1"/>
                </a:solidFill>
              </a:rPr>
              <a:t>109% CAGR</a:t>
            </a:r>
            <a:r>
              <a:rPr lang="en-US" sz="1000" baseline="30000" dirty="0">
                <a:solidFill>
                  <a:schemeClr val="bg1"/>
                </a:solidFill>
              </a:rPr>
              <a:t>3</a:t>
            </a:r>
            <a:endParaRPr lang="en-IN" sz="1000" baseline="300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6AD574-BE87-2DF9-F84B-1578DEAD1A4B}"/>
              </a:ext>
            </a:extLst>
          </p:cNvPr>
          <p:cNvSpPr/>
          <p:nvPr/>
        </p:nvSpPr>
        <p:spPr>
          <a:xfrm>
            <a:off x="9951891" y="2232541"/>
            <a:ext cx="1802465" cy="452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$40B</a:t>
            </a:r>
            <a:endParaRPr lang="en-IN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08C117-06C4-73B3-70F6-0A00A06B0D42}"/>
              </a:ext>
            </a:extLst>
          </p:cNvPr>
          <p:cNvSpPr/>
          <p:nvPr/>
        </p:nvSpPr>
        <p:spPr>
          <a:xfrm>
            <a:off x="9865652" y="2680921"/>
            <a:ext cx="1978904" cy="38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TAM for OpenAI  related Services 2030 @ </a:t>
            </a:r>
            <a:r>
              <a:rPr lang="en-US" sz="1000" b="1" dirty="0">
                <a:solidFill>
                  <a:schemeClr val="bg1"/>
                </a:solidFill>
              </a:rPr>
              <a:t>76% CAGR</a:t>
            </a:r>
            <a:r>
              <a:rPr lang="en-US" sz="1000" baseline="30000" dirty="0">
                <a:solidFill>
                  <a:schemeClr val="bg1"/>
                </a:solidFill>
              </a:rPr>
              <a:t>3</a:t>
            </a:r>
            <a:endParaRPr lang="en-IN" sz="1000" baseline="300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B780C5-AA7D-BE47-13E6-3BA48CADD61B}"/>
              </a:ext>
            </a:extLst>
          </p:cNvPr>
          <p:cNvSpPr txBox="1"/>
          <p:nvPr/>
        </p:nvSpPr>
        <p:spPr>
          <a:xfrm>
            <a:off x="294737" y="6631085"/>
            <a:ext cx="1183049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lvl="1">
              <a:spcAft>
                <a:spcPts val="1200"/>
              </a:spcAft>
            </a:pPr>
            <a:r>
              <a:rPr lang="en-US" sz="800" i="1">
                <a:solidFill>
                  <a:schemeClr val="bg1"/>
                </a:solidFill>
              </a:rPr>
              <a:t>Sources: 1: IDC  2: Everest Research 3: PAC Research</a:t>
            </a:r>
            <a:endParaRPr lang="en-US" sz="900">
              <a:solidFill>
                <a:schemeClr val="bg1"/>
              </a:solidFill>
            </a:endParaRPr>
          </a:p>
        </p:txBody>
      </p:sp>
      <p:pic>
        <p:nvPicPr>
          <p:cNvPr id="4098" name="Picture 2" descr="Novartis Logo, symbol, meaning, history, PNG, brand">
            <a:extLst>
              <a:ext uri="{FF2B5EF4-FFF2-40B4-BE49-F238E27FC236}">
                <a16:creationId xmlns:a16="http://schemas.microsoft.com/office/drawing/2014/main" id="{08F9F556-A583-413F-1412-96D862857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0691" y="4919075"/>
            <a:ext cx="593431" cy="33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ntel logo">
            <a:extLst>
              <a:ext uri="{FF2B5EF4-FFF2-40B4-BE49-F238E27FC236}">
                <a16:creationId xmlns:a16="http://schemas.microsoft.com/office/drawing/2014/main" id="{4DEF031F-61CB-37E9-BA47-BD7D6AE88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5346" y="4919075"/>
            <a:ext cx="599481" cy="33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22C9144-ED5C-FFBF-8E9A-2C3CCC549B09}"/>
              </a:ext>
            </a:extLst>
          </p:cNvPr>
          <p:cNvSpPr txBox="1"/>
          <p:nvPr/>
        </p:nvSpPr>
        <p:spPr>
          <a:xfrm>
            <a:off x="7745246" y="5388866"/>
            <a:ext cx="4180940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1" indent="-17303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i="1" dirty="0">
                <a:solidFill>
                  <a:schemeClr val="bg1"/>
                </a:solidFill>
              </a:rPr>
              <a:t>MS  - sought our top Anthropic certified engineers for their Claude code navy SEAL team</a:t>
            </a:r>
          </a:p>
          <a:p>
            <a:pPr marL="265113" lvl="1" indent="-17303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i="1" dirty="0">
                <a:solidFill>
                  <a:schemeClr val="bg1"/>
                </a:solidFill>
              </a:rPr>
              <a:t>Telstra, Novartis, Intel – seeking ontology /semantic layer expertise at scale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74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355FD-B26D-C14D-EE23-6CA4D8A1A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547DEA-FAA1-1947-5484-F69E34BF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3232023"/>
            <a:ext cx="11430000" cy="39395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Charter Deep Dive : Finance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DA3F75-24A5-AD0F-5399-CB571DAE036F}"/>
              </a:ext>
            </a:extLst>
          </p:cNvPr>
          <p:cNvSpPr/>
          <p:nvPr/>
        </p:nvSpPr>
        <p:spPr>
          <a:xfrm>
            <a:off x="10354138" y="68366"/>
            <a:ext cx="1716429" cy="58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</a:rPr>
              <a:t>WIP</a:t>
            </a:r>
            <a:endParaRPr lang="en-IN" sz="2400" b="1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0657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E510826-2574-B1FE-B730-6F5A3DD77C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79887" y="0"/>
            <a:ext cx="9512114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5AF956FD-F021-987D-C3F8-6AE4728FFC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1543" y="-214313"/>
            <a:ext cx="5590705" cy="4385301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0524B76-8A69-1857-CE85-5D917FEC335F}"/>
              </a:ext>
            </a:extLst>
          </p:cNvPr>
          <p:cNvSpPr/>
          <p:nvPr/>
        </p:nvSpPr>
        <p:spPr>
          <a:xfrm>
            <a:off x="574110" y="1222131"/>
            <a:ext cx="5229069" cy="4703884"/>
          </a:xfrm>
          <a:prstGeom prst="roundRect">
            <a:avLst>
              <a:gd name="adj" fmla="val 3269"/>
            </a:avLst>
          </a:prstGeom>
          <a:gradFill flip="none" rotWithShape="1">
            <a:gsLst>
              <a:gs pos="0">
                <a:schemeClr val="tx1"/>
              </a:gs>
              <a:gs pos="83000">
                <a:srgbClr val="20162F"/>
              </a:gs>
              <a:gs pos="100000">
                <a:srgbClr val="36254E"/>
              </a:gs>
            </a:gsLst>
            <a:lin ang="18900000" scaled="1"/>
            <a:tileRect/>
          </a:gra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E8E8E8">
                  <a:lumMod val="90000"/>
                </a:srgbClr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D874EF4-EF14-0C3E-5271-A27B3C88D15A}"/>
              </a:ext>
            </a:extLst>
          </p:cNvPr>
          <p:cNvSpPr txBox="1"/>
          <p:nvPr/>
        </p:nvSpPr>
        <p:spPr>
          <a:xfrm>
            <a:off x="990990" y="2917854"/>
            <a:ext cx="4293187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77"/>
                <a:ea typeface="+mn-ea"/>
                <a:cs typeface="+mn-cs"/>
              </a:rPr>
              <a:t>The finance function is undergoing a once-in-a-generation transformation driven by the convergence of traditional AI, generative AI, and agentic AI.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Light" panose="020B0403030202060203" pitchFamily="34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77"/>
                <a:ea typeface="+mn-ea"/>
                <a:cs typeface="+mn-cs"/>
              </a:rPr>
              <a:t>If we are going to lead this transformation then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77"/>
                <a:ea typeface="+mn-ea"/>
                <a:cs typeface="+mn-cs"/>
              </a:rPr>
              <a:t>we must combine deep finance domain expertise with genuine AI engineering capability, honest advisory on implementation readiness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77"/>
                <a:ea typeface="+mn-ea"/>
                <a:cs typeface="+mn-cs"/>
              </a:rPr>
              <a:t>, and the governance frameworks required to deploy AI at scale.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Light" panose="020B0403030202060203" pitchFamily="34" charset="77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C3C0E95-C0F5-2790-076D-3353943BEB0D}"/>
              </a:ext>
            </a:extLst>
          </p:cNvPr>
          <p:cNvSpPr txBox="1"/>
          <p:nvPr/>
        </p:nvSpPr>
        <p:spPr>
          <a:xfrm>
            <a:off x="734292" y="4894989"/>
            <a:ext cx="5229069" cy="831679"/>
          </a:xfrm>
          <a:prstGeom prst="rect">
            <a:avLst/>
          </a:prstGeom>
          <a:noFill/>
        </p:spPr>
        <p:txBody>
          <a:bodyPr wrap="square" lIns="274320" tIns="182880" rIns="91440" bIns="18288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903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Times New Roman" panose="02020603050405020304" pitchFamily="18" charset="0"/>
              </a:rPr>
              <a:t>#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903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Times New Roman" panose="02020603050405020304" pitchFamily="18" charset="0"/>
              </a:rPr>
              <a:t>FinanceReinvention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903FFF"/>
              </a:solidFill>
              <a:effectLst/>
              <a:uLnTx/>
              <a:uFillTx/>
              <a:latin typeface="Graphik Bold" panose="020B0503030202060203" pitchFamily="34" charset="77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7EFA97-F910-5140-2C8E-944C03FD3C34}"/>
              </a:ext>
            </a:extLst>
          </p:cNvPr>
          <p:cNvSpPr txBox="1"/>
          <p:nvPr/>
        </p:nvSpPr>
        <p:spPr>
          <a:xfrm>
            <a:off x="997758" y="1590956"/>
            <a:ext cx="4198496" cy="8863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503030202060203" pitchFamily="34" charset="77"/>
                <a:ea typeface="+mn-ea"/>
                <a:cs typeface="+mn-cs"/>
              </a:rPr>
              <a:t>Future of </a:t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503030202060203" pitchFamily="34" charset="77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503030202060203" pitchFamily="34" charset="77"/>
                <a:ea typeface="+mn-ea"/>
                <a:cs typeface="+mn-cs"/>
              </a:rPr>
              <a:t>AI First Finance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C495731-B752-A5A2-C209-52C831F3762B}"/>
              </a:ext>
            </a:extLst>
          </p:cNvPr>
          <p:cNvSpPr txBox="1">
            <a:spLocks/>
          </p:cNvSpPr>
          <p:nvPr/>
        </p:nvSpPr>
        <p:spPr>
          <a:xfrm rot="16200000">
            <a:off x="10683240" y="4787589"/>
            <a:ext cx="2743200" cy="27432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b="0" i="0" kern="1200">
                <a:solidFill>
                  <a:schemeClr val="accent4"/>
                </a:solidFill>
                <a:latin typeface="Graphik Regular" panose="020B050303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 panose="020B0503030202060203" pitchFamily="34" charset="77"/>
                <a:ea typeface="+mn-ea"/>
                <a:cs typeface="+mn-cs"/>
              </a:rPr>
              <a:t>Copyright © 2025 Accenture. All rights reserved.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0C1D7EAE-9206-999E-B580-9EA3EFDE531F}"/>
              </a:ext>
            </a:extLst>
          </p:cNvPr>
          <p:cNvSpPr txBox="1">
            <a:spLocks/>
          </p:cNvSpPr>
          <p:nvPr/>
        </p:nvSpPr>
        <p:spPr>
          <a:xfrm>
            <a:off x="11917680" y="6522925"/>
            <a:ext cx="274320" cy="27432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b="0" i="0" kern="1200" smtClean="0">
                <a:solidFill>
                  <a:schemeClr val="accent4"/>
                </a:solidFill>
                <a:latin typeface="Graphik Regular" panose="020B050303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9A5230-49A7-A34D-B23B-EDF6E84F188D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 panose="020B0503030202060203" pitchFamily="34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 panose="020B0503030202060203" pitchFamily="34" charset="77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FCAD888-B227-F55E-0CBF-AE793B76FBDD}"/>
              </a:ext>
            </a:extLst>
          </p:cNvPr>
          <p:cNvSpPr/>
          <p:nvPr/>
        </p:nvSpPr>
        <p:spPr>
          <a:xfrm>
            <a:off x="574109" y="343043"/>
            <a:ext cx="3323481" cy="30408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1"/>
              </a:gs>
              <a:gs pos="83000">
                <a:srgbClr val="20162F"/>
              </a:gs>
              <a:gs pos="100000">
                <a:srgbClr val="36254E"/>
              </a:gs>
            </a:gsLst>
            <a:lin ang="18900000" scaled="1"/>
            <a:tileRect/>
          </a:gra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01 | Finance AI Vision &amp; Opportunity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F11F85-4CE9-DC4F-68C9-ED7B670C5833}"/>
              </a:ext>
            </a:extLst>
          </p:cNvPr>
          <p:cNvCxnSpPr>
            <a:cxnSpLocks/>
          </p:cNvCxnSpPr>
          <p:nvPr/>
        </p:nvCxnSpPr>
        <p:spPr>
          <a:xfrm>
            <a:off x="997758" y="2726216"/>
            <a:ext cx="4198496" cy="0"/>
          </a:xfrm>
          <a:prstGeom prst="line">
            <a:avLst/>
          </a:prstGeom>
          <a:gradFill flip="none" rotWithShape="1">
            <a:gsLst>
              <a:gs pos="0">
                <a:schemeClr val="tx1"/>
              </a:gs>
              <a:gs pos="83000">
                <a:srgbClr val="20162F"/>
              </a:gs>
              <a:gs pos="100000">
                <a:srgbClr val="36254E"/>
              </a:gs>
            </a:gsLst>
            <a:lin ang="18900000" scaled="1"/>
            <a:tileRect/>
          </a:gra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5872518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00B704-811D-0DD1-C241-85CC5672A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3F9268-E14D-95E8-19B2-9B92365DC78D}"/>
              </a:ext>
            </a:extLst>
          </p:cNvPr>
          <p:cNvSpPr/>
          <p:nvPr/>
        </p:nvSpPr>
        <p:spPr>
          <a:xfrm>
            <a:off x="0" y="33004"/>
            <a:ext cx="12192000" cy="34655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Ligh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2A606F-6CD5-0225-CE67-1A72F73B4A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15"/>
          <a:stretch>
            <a:fillRect/>
          </a:stretch>
        </p:blipFill>
        <p:spPr>
          <a:xfrm>
            <a:off x="-1" y="0"/>
            <a:ext cx="12191983" cy="3498598"/>
          </a:xfrm>
          <a:prstGeom prst="rect">
            <a:avLst/>
          </a:prstGeom>
        </p:spPr>
      </p:pic>
      <p:sp>
        <p:nvSpPr>
          <p:cNvPr id="128" name="Slide Number Placeholder 2">
            <a:extLst>
              <a:ext uri="{FF2B5EF4-FFF2-40B4-BE49-F238E27FC236}">
                <a16:creationId xmlns:a16="http://schemas.microsoft.com/office/drawing/2014/main" id="{618AC99A-E0BC-B353-EB10-9F3187E7C22D}"/>
              </a:ext>
            </a:extLst>
          </p:cNvPr>
          <p:cNvSpPr txBox="1">
            <a:spLocks/>
          </p:cNvSpPr>
          <p:nvPr/>
        </p:nvSpPr>
        <p:spPr>
          <a:xfrm>
            <a:off x="11917680" y="6522925"/>
            <a:ext cx="274320" cy="27432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b="0" i="0" kern="1200" smtClean="0">
                <a:solidFill>
                  <a:schemeClr val="accent4"/>
                </a:solidFill>
                <a:latin typeface="Graphik Regular" panose="020B050303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9A5230-49A7-A34D-B23B-EDF6E84F188D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 panose="020B0503030202060203" pitchFamily="34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 panose="020B0503030202060203" pitchFamily="34" charset="77"/>
              <a:ea typeface="+mn-ea"/>
              <a:cs typeface="+mn-cs"/>
            </a:endParaRPr>
          </a:p>
        </p:txBody>
      </p:sp>
      <p:sp>
        <p:nvSpPr>
          <p:cNvPr id="49" name="Text 3">
            <a:extLst>
              <a:ext uri="{FF2B5EF4-FFF2-40B4-BE49-F238E27FC236}">
                <a16:creationId xmlns:a16="http://schemas.microsoft.com/office/drawing/2014/main" id="{28B5FCB2-D4D5-B234-AB78-40C4C61F8D3E}"/>
              </a:ext>
            </a:extLst>
          </p:cNvPr>
          <p:cNvSpPr/>
          <p:nvPr/>
        </p:nvSpPr>
        <p:spPr>
          <a:xfrm>
            <a:off x="657640" y="4143829"/>
            <a:ext cx="23626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16" marR="0" lvl="0" indent="-171416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903FFF"/>
                </a:solidFill>
                <a:effectLst/>
                <a:uLnTx/>
                <a:uFillTx/>
                <a:latin typeface="GRAPHIK-SEMIBOLD" panose="020B0503030202060203" pitchFamily="34" charset="77"/>
                <a:ea typeface="+mn-ea"/>
                <a:cs typeface="+mn-cs"/>
              </a:rPr>
              <a:t>The Mandate</a:t>
            </a:r>
          </a:p>
        </p:txBody>
      </p:sp>
      <p:sp>
        <p:nvSpPr>
          <p:cNvPr id="50" name="Text 4">
            <a:extLst>
              <a:ext uri="{FF2B5EF4-FFF2-40B4-BE49-F238E27FC236}">
                <a16:creationId xmlns:a16="http://schemas.microsoft.com/office/drawing/2014/main" id="{EC12B403-70D9-4DDE-E4D8-3BCC328E56A5}"/>
              </a:ext>
            </a:extLst>
          </p:cNvPr>
          <p:cNvSpPr/>
          <p:nvPr/>
        </p:nvSpPr>
        <p:spPr>
          <a:xfrm>
            <a:off x="657641" y="4610427"/>
            <a:ext cx="2468845" cy="993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Accelerate business insights,  raise confidence in the numbers, and free finance from low-value work so it can operate as a true strategic engine.</a:t>
            </a:r>
          </a:p>
        </p:txBody>
      </p:sp>
      <p:sp>
        <p:nvSpPr>
          <p:cNvPr id="58" name="Text 7">
            <a:extLst>
              <a:ext uri="{FF2B5EF4-FFF2-40B4-BE49-F238E27FC236}">
                <a16:creationId xmlns:a16="http://schemas.microsoft.com/office/drawing/2014/main" id="{412FEAD4-C7BB-C00E-438E-7267EEC1951C}"/>
              </a:ext>
            </a:extLst>
          </p:cNvPr>
          <p:cNvSpPr/>
          <p:nvPr/>
        </p:nvSpPr>
        <p:spPr>
          <a:xfrm>
            <a:off x="4298738" y="4143829"/>
            <a:ext cx="23626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16" marR="0" lvl="0" indent="-171416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903FFF"/>
                </a:solidFill>
                <a:effectLst/>
                <a:uLnTx/>
                <a:uFillTx/>
                <a:latin typeface="GRAPHIK-SEMIBOLD" panose="020B0503030202060203" pitchFamily="34" charset="77"/>
                <a:ea typeface="+mn-ea"/>
                <a:cs typeface="+mn-cs"/>
              </a:rPr>
              <a:t>The Shift</a:t>
            </a:r>
          </a:p>
        </p:txBody>
      </p:sp>
      <p:sp>
        <p:nvSpPr>
          <p:cNvPr id="59" name="Text 8">
            <a:extLst>
              <a:ext uri="{FF2B5EF4-FFF2-40B4-BE49-F238E27FC236}">
                <a16:creationId xmlns:a16="http://schemas.microsoft.com/office/drawing/2014/main" id="{F034523B-6102-5129-05E0-42F795F24F76}"/>
              </a:ext>
            </a:extLst>
          </p:cNvPr>
          <p:cNvSpPr/>
          <p:nvPr/>
        </p:nvSpPr>
        <p:spPr>
          <a:xfrm>
            <a:off x="4298738" y="4610427"/>
            <a:ext cx="3010165" cy="993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The market is moving from isolated use cases toward end-to-end workflows spanning the full finance value chain. Point solutions are losing favor to platforms that compress cycle times.</a:t>
            </a:r>
          </a:p>
        </p:txBody>
      </p:sp>
      <p:sp>
        <p:nvSpPr>
          <p:cNvPr id="56" name="Text 5">
            <a:extLst>
              <a:ext uri="{FF2B5EF4-FFF2-40B4-BE49-F238E27FC236}">
                <a16:creationId xmlns:a16="http://schemas.microsoft.com/office/drawing/2014/main" id="{F1302069-AD93-C103-E46A-3F1D7FA1CD8F}"/>
              </a:ext>
            </a:extLst>
          </p:cNvPr>
          <p:cNvSpPr/>
          <p:nvPr/>
        </p:nvSpPr>
        <p:spPr>
          <a:xfrm>
            <a:off x="8182544" y="4143829"/>
            <a:ext cx="23626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16" marR="0" lvl="0" indent="-171416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903FFF"/>
                </a:solidFill>
                <a:effectLst/>
                <a:uLnTx/>
                <a:uFillTx/>
                <a:latin typeface="GRAPHIK-SEMIBOLD" panose="020B0503030202060203" pitchFamily="34" charset="77"/>
                <a:ea typeface="+mn-ea"/>
                <a:cs typeface="+mn-cs"/>
              </a:rPr>
              <a:t>The Reality</a:t>
            </a:r>
          </a:p>
        </p:txBody>
      </p:sp>
      <p:sp>
        <p:nvSpPr>
          <p:cNvPr id="57" name="Text 6">
            <a:extLst>
              <a:ext uri="{FF2B5EF4-FFF2-40B4-BE49-F238E27FC236}">
                <a16:creationId xmlns:a16="http://schemas.microsoft.com/office/drawing/2014/main" id="{7C6489B8-EE85-57D1-3B37-8C6964850028}"/>
              </a:ext>
            </a:extLst>
          </p:cNvPr>
          <p:cNvSpPr/>
          <p:nvPr/>
        </p:nvSpPr>
        <p:spPr>
          <a:xfrm>
            <a:off x="8182544" y="4610427"/>
            <a:ext cx="3170825" cy="993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Across F&amp;A, Treasury, FP&amp;A, and Controllership, CFOs face the same constraint: fragmented data and process friction that delays the close, clouds forecasts, and weakens decision-making.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0F07178-1EF9-15CA-6BDB-AD888B853F45}"/>
              </a:ext>
            </a:extLst>
          </p:cNvPr>
          <p:cNvSpPr txBox="1"/>
          <p:nvPr/>
        </p:nvSpPr>
        <p:spPr>
          <a:xfrm>
            <a:off x="657640" y="1532439"/>
            <a:ext cx="2550814" cy="194241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defPPr>
              <a:defRPr lang="en-US"/>
            </a:defPPr>
            <a:lvl1pPr indent="0">
              <a:buNone/>
              <a:defRPr sz="800" b="1" kern="0" spc="200">
                <a:solidFill>
                  <a:srgbClr val="A100FF"/>
                </a:solidFill>
                <a:latin typeface="Graphik" panose="020B0503030202060203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200" normalizeH="0" baseline="0" noProof="0">
                <a:ln>
                  <a:noFill/>
                </a:ln>
                <a:solidFill>
                  <a:srgbClr val="903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EXECUTIVE SUMMARY </a:t>
            </a:r>
          </a:p>
        </p:txBody>
      </p:sp>
      <p:sp>
        <p:nvSpPr>
          <p:cNvPr id="67" name="Title 3">
            <a:extLst>
              <a:ext uri="{FF2B5EF4-FFF2-40B4-BE49-F238E27FC236}">
                <a16:creationId xmlns:a16="http://schemas.microsoft.com/office/drawing/2014/main" id="{A0DDA057-D530-4C25-436A-5B4FE2821395}"/>
              </a:ext>
            </a:extLst>
          </p:cNvPr>
          <p:cNvSpPr txBox="1">
            <a:spLocks/>
          </p:cNvSpPr>
          <p:nvPr/>
        </p:nvSpPr>
        <p:spPr>
          <a:xfrm>
            <a:off x="585351" y="1811696"/>
            <a:ext cx="8141205" cy="589355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Graphik-Light" panose="020B04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503030202060203" pitchFamily="34" charset="77"/>
                <a:ea typeface="+mj-ea"/>
                <a:cs typeface="+mj-cs"/>
              </a:rPr>
              <a:t>CFOs Aren't Buying AI —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503030202060203" pitchFamily="34" charset="77"/>
                <a:ea typeface="+mj-ea"/>
                <a:cs typeface="+mj-cs"/>
              </a:rPr>
              <a:t>They're Buying Speed to Insights 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MEDIUM" panose="020B0503030202060203" pitchFamily="34" charset="77"/>
              <a:ea typeface="+mj-ea"/>
              <a:cs typeface="+mj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E572F3F-39A9-44B2-65B2-33C9E800AE69}"/>
              </a:ext>
            </a:extLst>
          </p:cNvPr>
          <p:cNvSpPr/>
          <p:nvPr/>
        </p:nvSpPr>
        <p:spPr>
          <a:xfrm>
            <a:off x="574109" y="343043"/>
            <a:ext cx="3323481" cy="30408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1"/>
              </a:gs>
              <a:gs pos="83000">
                <a:srgbClr val="20162F"/>
              </a:gs>
              <a:gs pos="100000">
                <a:srgbClr val="36254E"/>
              </a:gs>
            </a:gsLst>
            <a:lin ang="18900000" scaled="1"/>
            <a:tileRect/>
          </a:gra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01 | Finance AI Vision &amp; Opportunity</a:t>
            </a:r>
          </a:p>
        </p:txBody>
      </p:sp>
    </p:spTree>
    <p:extLst>
      <p:ext uri="{BB962C8B-B14F-4D97-AF65-F5344CB8AC3E}">
        <p14:creationId xmlns:p14="http://schemas.microsoft.com/office/powerpoint/2010/main" val="3202612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6B57A-8EE1-E869-1696-7F7D56C50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03E7A48-E15C-1933-6736-B3A99C02972D}"/>
              </a:ext>
            </a:extLst>
          </p:cNvPr>
          <p:cNvSpPr/>
          <p:nvPr/>
        </p:nvSpPr>
        <p:spPr>
          <a:xfrm>
            <a:off x="1942955" y="1010310"/>
            <a:ext cx="3819332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B455AA">
                        <a:lumMod val="40000"/>
                        <a:lumOff val="60000"/>
                      </a:srgbClr>
                    </a:gs>
                    <a:gs pos="46000">
                      <a:srgbClr val="B455AA">
                        <a:lumMod val="95000"/>
                        <a:lumOff val="5000"/>
                      </a:srgbClr>
                    </a:gs>
                    <a:gs pos="100000">
                      <a:srgbClr val="B455AA">
                        <a:lumMod val="60000"/>
                      </a:srgb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effectLst/>
                <a:uLnTx/>
                <a:uFillTx/>
                <a:latin typeface="Graphik"/>
                <a:ea typeface="+mn-ea"/>
                <a:cs typeface="+mn-cs"/>
              </a:rPr>
              <a:t> 	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9F8724-2662-5740-E877-961DDC839E47}"/>
              </a:ext>
            </a:extLst>
          </p:cNvPr>
          <p:cNvSpPr/>
          <p:nvPr/>
        </p:nvSpPr>
        <p:spPr>
          <a:xfrm>
            <a:off x="1942955" y="3429000"/>
            <a:ext cx="3819332" cy="23608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273EB7-D90E-C216-F9D6-2B5B4D945407}"/>
              </a:ext>
            </a:extLst>
          </p:cNvPr>
          <p:cNvSpPr/>
          <p:nvPr/>
        </p:nvSpPr>
        <p:spPr>
          <a:xfrm>
            <a:off x="6428519" y="1010310"/>
            <a:ext cx="4059310" cy="2148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CF3E4A-1006-1EA1-55C6-B59265427091}"/>
              </a:ext>
            </a:extLst>
          </p:cNvPr>
          <p:cNvSpPr/>
          <p:nvPr/>
        </p:nvSpPr>
        <p:spPr>
          <a:xfrm>
            <a:off x="6428643" y="3429000"/>
            <a:ext cx="4059310" cy="23510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43000"/>
                </a:schemeClr>
              </a:gs>
              <a:gs pos="48000">
                <a:schemeClr val="accent3">
                  <a:lumMod val="97000"/>
                  <a:lumOff val="3000"/>
                  <a:alpha val="28000"/>
                </a:schemeClr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gradFill flip="none" rotWithShape="1">
                <a:gsLst>
                  <a:gs pos="0">
                    <a:srgbClr val="B455AA">
                      <a:lumMod val="40000"/>
                      <a:lumOff val="60000"/>
                    </a:srgbClr>
                  </a:gs>
                  <a:gs pos="46000">
                    <a:srgbClr val="B455AA">
                      <a:lumMod val="95000"/>
                      <a:lumOff val="5000"/>
                    </a:srgbClr>
                  </a:gs>
                  <a:gs pos="100000">
                    <a:srgbClr val="B455AA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6B5A92-F7E0-5094-411B-2B2D3E407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71856"/>
            <a:ext cx="11430000" cy="381000"/>
          </a:xfrm>
        </p:spPr>
        <p:txBody>
          <a:bodyPr/>
          <a:lstStyle/>
          <a:p>
            <a:r>
              <a:rPr lang="en-US" sz="2800" b="0">
                <a:solidFill>
                  <a:schemeClr val="accent5">
                    <a:lumMod val="60000"/>
                    <a:lumOff val="40000"/>
                  </a:schemeClr>
                </a:solidFill>
                <a:latin typeface="Graphik Extralight" panose="020B0303030202060203" pitchFamily="34" charset="0"/>
              </a:rPr>
              <a:t>What will clients call us for?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B6AC40-4C12-D5CA-8133-FB234F6DA6C0}"/>
              </a:ext>
            </a:extLst>
          </p:cNvPr>
          <p:cNvSpPr txBox="1"/>
          <p:nvPr/>
        </p:nvSpPr>
        <p:spPr>
          <a:xfrm>
            <a:off x="1979899" y="1052062"/>
            <a:ext cx="35793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Value Creation &amp; Resilience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7F962F-8EB6-C85F-046A-730D4CCA141C}"/>
              </a:ext>
            </a:extLst>
          </p:cNvPr>
          <p:cNvSpPr txBox="1"/>
          <p:nvPr/>
        </p:nvSpPr>
        <p:spPr>
          <a:xfrm>
            <a:off x="6501447" y="1074962"/>
            <a:ext cx="3694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Reinvented Finance Core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ECB328-DF92-CB72-448D-F3E2CEC68429}"/>
              </a:ext>
            </a:extLst>
          </p:cNvPr>
          <p:cNvSpPr txBox="1"/>
          <p:nvPr/>
        </p:nvSpPr>
        <p:spPr>
          <a:xfrm>
            <a:off x="1979899" y="1721293"/>
            <a:ext cx="3362879" cy="1479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ROE and ROI Increase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Capital ROCE &amp; ROIC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Profitable Growth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Liquidity &amp; Cash Position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​Post-M&amp;A Integration Speed to Value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90A16B-2B7B-F940-F723-9B62AA82B3C9}"/>
              </a:ext>
            </a:extLst>
          </p:cNvPr>
          <p:cNvSpPr txBox="1"/>
          <p:nvPr/>
        </p:nvSpPr>
        <p:spPr>
          <a:xfrm>
            <a:off x="6519994" y="1690518"/>
            <a:ext cx="3569545" cy="1274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Finance Cost Reduction &amp; Operational Efficiency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Controls and Compliance Efficiency &amp; Effectiveness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Speed to Earnings &amp; Insights (includes Close)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DCAFFF">
                  <a:lumMod val="90000"/>
                </a:srgbClr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3EA708-8406-D90F-012D-C2861C34802F}"/>
              </a:ext>
            </a:extLst>
          </p:cNvPr>
          <p:cNvSpPr txBox="1"/>
          <p:nvPr/>
        </p:nvSpPr>
        <p:spPr>
          <a:xfrm>
            <a:off x="2907221" y="6142209"/>
            <a:ext cx="57101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Design Principles  |  AI @ Core  |  End-to-End Mindset  |  Industry Differentiated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B12283-D12F-4AAD-5043-BB0DC972F044}"/>
              </a:ext>
            </a:extLst>
          </p:cNvPr>
          <p:cNvSpPr txBox="1"/>
          <p:nvPr/>
        </p:nvSpPr>
        <p:spPr>
          <a:xfrm>
            <a:off x="1998371" y="3512940"/>
            <a:ext cx="34445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Planning &amp; Performance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AD0F43-3790-574E-EE6A-B83954760216}"/>
              </a:ext>
            </a:extLst>
          </p:cNvPr>
          <p:cNvSpPr txBox="1"/>
          <p:nvPr/>
        </p:nvSpPr>
        <p:spPr>
          <a:xfrm>
            <a:off x="6537520" y="3517004"/>
            <a:ext cx="34445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Finance Platform Transformation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63640E-312B-8C04-C2A6-DD5D597B929B}"/>
              </a:ext>
            </a:extLst>
          </p:cNvPr>
          <p:cNvSpPr txBox="1"/>
          <p:nvPr/>
        </p:nvSpPr>
        <p:spPr>
          <a:xfrm>
            <a:off x="1979899" y="4203901"/>
            <a:ext cx="3444588" cy="1259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Profitability &amp; Productivity Improvement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Forecast Accuracy &amp; Forward-Looking Insights​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Data-Driven Decision Speed (Navigate Volatility)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2B8F59-8E19-D976-6C13-62A7A94030AF}"/>
              </a:ext>
            </a:extLst>
          </p:cNvPr>
          <p:cNvSpPr txBox="1"/>
          <p:nvPr/>
        </p:nvSpPr>
        <p:spPr>
          <a:xfrm>
            <a:off x="6538392" y="4213426"/>
            <a:ext cx="344458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Tech Debt &amp; TCO reduction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AI &amp; Data Modernization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Controls &amp; Resilience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Regulatory-ready Infrastructure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5609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674945-7F25-F9BB-838B-BB9DCD83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04BBF552-E808-5E25-8E9F-5E1377E68C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83" y="1828918"/>
            <a:ext cx="5109388" cy="3013068"/>
          </a:xfrm>
          <a:prstGeom prst="rect">
            <a:avLst/>
          </a:prstGeom>
        </p:spPr>
      </p:pic>
      <p:sp>
        <p:nvSpPr>
          <p:cNvPr id="77" name="Shape 11">
            <a:extLst>
              <a:ext uri="{FF2B5EF4-FFF2-40B4-BE49-F238E27FC236}">
                <a16:creationId xmlns:a16="http://schemas.microsoft.com/office/drawing/2014/main" id="{B548B68D-00D5-E3DF-83B1-F63E63E12043}"/>
              </a:ext>
            </a:extLst>
          </p:cNvPr>
          <p:cNvSpPr/>
          <p:nvPr/>
        </p:nvSpPr>
        <p:spPr>
          <a:xfrm>
            <a:off x="6067264" y="3434283"/>
            <a:ext cx="6059728" cy="1304689"/>
          </a:xfrm>
          <a:prstGeom prst="rect">
            <a:avLst/>
          </a:prstGeom>
          <a:solidFill>
            <a:srgbClr val="0D0D1A">
              <a:alpha val="80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9795CEE-537B-1DBC-1B34-4419FF772F86}"/>
              </a:ext>
            </a:extLst>
          </p:cNvPr>
          <p:cNvSpPr txBox="1"/>
          <p:nvPr/>
        </p:nvSpPr>
        <p:spPr>
          <a:xfrm>
            <a:off x="4187" y="4838211"/>
            <a:ext cx="12192001" cy="370895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6ACAC-A22D-C6F0-C2BB-625C7F57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03" y="371856"/>
            <a:ext cx="11811000" cy="358317"/>
          </a:xfrm>
        </p:spPr>
        <p:txBody>
          <a:bodyPr/>
          <a:lstStyle/>
          <a:p>
            <a:r>
              <a:rPr lang="en-US" sz="2800" b="0" dirty="0">
                <a:solidFill>
                  <a:srgbClr val="BE82FF">
                    <a:lumMod val="60000"/>
                    <a:lumOff val="40000"/>
                  </a:srgbClr>
                </a:solidFill>
                <a:latin typeface="Graphik Extralight" panose="020B0303030202060203" pitchFamily="34" charset="0"/>
              </a:rPr>
              <a:t>“Build the world’s deepest AI Finance capability, combining elite, globally connected talent &amp; IP to drive exponential client value”</a:t>
            </a:r>
            <a:endParaRPr lang="en-US" sz="2800" b="0" dirty="0">
              <a:solidFill>
                <a:schemeClr val="accent5">
                  <a:lumMod val="60000"/>
                  <a:lumOff val="40000"/>
                </a:schemeClr>
              </a:solidFill>
              <a:latin typeface="Graphik Extralight" panose="020B030303020206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09EC82-CD1F-ED5E-4F5C-B81C2A25932A}"/>
              </a:ext>
            </a:extLst>
          </p:cNvPr>
          <p:cNvSpPr/>
          <p:nvPr/>
        </p:nvSpPr>
        <p:spPr>
          <a:xfrm>
            <a:off x="3810259" y="3516762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Bangalore, India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90630F9-97A6-5966-80D1-75F765CE9E59}"/>
              </a:ext>
            </a:extLst>
          </p:cNvPr>
          <p:cNvSpPr/>
          <p:nvPr/>
        </p:nvSpPr>
        <p:spPr>
          <a:xfrm>
            <a:off x="1931860" y="4226926"/>
            <a:ext cx="846885" cy="285331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Buenos Aires, Argentina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37104B6-B138-1626-5271-6D040A9DABB7}"/>
              </a:ext>
            </a:extLst>
          </p:cNvPr>
          <p:cNvSpPr/>
          <p:nvPr/>
        </p:nvSpPr>
        <p:spPr>
          <a:xfrm>
            <a:off x="1689601" y="3043191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New York, USA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84AC50B-B11F-4E4E-F344-8A1A4AF45FB7}"/>
              </a:ext>
            </a:extLst>
          </p:cNvPr>
          <p:cNvSpPr/>
          <p:nvPr/>
        </p:nvSpPr>
        <p:spPr>
          <a:xfrm>
            <a:off x="4057909" y="3022299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Gurugram, India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1DC74BF-BB9F-5AD6-53E9-B90761FC09A2}"/>
              </a:ext>
            </a:extLst>
          </p:cNvPr>
          <p:cNvSpPr/>
          <p:nvPr/>
        </p:nvSpPr>
        <p:spPr>
          <a:xfrm>
            <a:off x="1900482" y="2729702"/>
            <a:ext cx="882650" cy="319644"/>
          </a:xfrm>
          <a:custGeom>
            <a:avLst/>
            <a:gdLst>
              <a:gd name="csX0" fmla="*/ 0 w 882650"/>
              <a:gd name="csY0" fmla="*/ 205344 h 319644"/>
              <a:gd name="csX1" fmla="*/ 469900 w 882650"/>
              <a:gd name="csY1" fmla="*/ 2144 h 319644"/>
              <a:gd name="csX2" fmla="*/ 882650 w 882650"/>
              <a:gd name="csY2" fmla="*/ 319644 h 3196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82650" h="319644">
                <a:moveTo>
                  <a:pt x="0" y="205344"/>
                </a:moveTo>
                <a:cubicBezTo>
                  <a:pt x="161396" y="94219"/>
                  <a:pt x="322792" y="-16906"/>
                  <a:pt x="469900" y="2144"/>
                </a:cubicBezTo>
                <a:cubicBezTo>
                  <a:pt x="617008" y="21194"/>
                  <a:pt x="749829" y="170419"/>
                  <a:pt x="882650" y="319644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47B5C32-1CA5-ABFF-18D1-212295FCDB4F}"/>
              </a:ext>
            </a:extLst>
          </p:cNvPr>
          <p:cNvSpPr/>
          <p:nvPr/>
        </p:nvSpPr>
        <p:spPr>
          <a:xfrm>
            <a:off x="1913182" y="3042996"/>
            <a:ext cx="857250" cy="1212850"/>
          </a:xfrm>
          <a:custGeom>
            <a:avLst/>
            <a:gdLst>
              <a:gd name="csX0" fmla="*/ 857250 w 857250"/>
              <a:gd name="csY0" fmla="*/ 0 h 1212850"/>
              <a:gd name="csX1" fmla="*/ 279400 w 857250"/>
              <a:gd name="csY1" fmla="*/ 609600 h 1212850"/>
              <a:gd name="csX2" fmla="*/ 0 w 857250"/>
              <a:gd name="csY2" fmla="*/ 1212850 h 12128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57250" h="1212850">
                <a:moveTo>
                  <a:pt x="857250" y="0"/>
                </a:moveTo>
                <a:cubicBezTo>
                  <a:pt x="639762" y="203729"/>
                  <a:pt x="422275" y="407458"/>
                  <a:pt x="279400" y="609600"/>
                </a:cubicBezTo>
                <a:cubicBezTo>
                  <a:pt x="136525" y="811742"/>
                  <a:pt x="68262" y="1012296"/>
                  <a:pt x="0" y="1212850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9CC156D-B2CE-65AF-B9EC-1D86CA1BC5D8}"/>
              </a:ext>
            </a:extLst>
          </p:cNvPr>
          <p:cNvSpPr/>
          <p:nvPr/>
        </p:nvSpPr>
        <p:spPr>
          <a:xfrm>
            <a:off x="2795832" y="2857735"/>
            <a:ext cx="1212850" cy="407511"/>
          </a:xfrm>
          <a:custGeom>
            <a:avLst/>
            <a:gdLst>
              <a:gd name="csX0" fmla="*/ 0 w 1212850"/>
              <a:gd name="csY0" fmla="*/ 185261 h 407511"/>
              <a:gd name="csX1" fmla="*/ 755650 w 1212850"/>
              <a:gd name="csY1" fmla="*/ 7461 h 407511"/>
              <a:gd name="csX2" fmla="*/ 1212850 w 1212850"/>
              <a:gd name="csY2" fmla="*/ 407511 h 4075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12850" h="407511">
                <a:moveTo>
                  <a:pt x="0" y="185261"/>
                </a:moveTo>
                <a:cubicBezTo>
                  <a:pt x="276754" y="77840"/>
                  <a:pt x="553508" y="-29581"/>
                  <a:pt x="755650" y="7461"/>
                </a:cubicBezTo>
                <a:cubicBezTo>
                  <a:pt x="957792" y="44503"/>
                  <a:pt x="1149350" y="400103"/>
                  <a:pt x="1212850" y="407511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9BED752-0387-ACB9-8B16-9981ABE43D04}"/>
              </a:ext>
            </a:extLst>
          </p:cNvPr>
          <p:cNvSpPr/>
          <p:nvPr/>
        </p:nvSpPr>
        <p:spPr>
          <a:xfrm>
            <a:off x="2783132" y="3009631"/>
            <a:ext cx="1238250" cy="439765"/>
          </a:xfrm>
          <a:custGeom>
            <a:avLst/>
            <a:gdLst>
              <a:gd name="csX0" fmla="*/ 0 w 1238250"/>
              <a:gd name="csY0" fmla="*/ 52415 h 439765"/>
              <a:gd name="csX1" fmla="*/ 711200 w 1238250"/>
              <a:gd name="csY1" fmla="*/ 33365 h 439765"/>
              <a:gd name="csX2" fmla="*/ 1238250 w 1238250"/>
              <a:gd name="csY2" fmla="*/ 439765 h 4397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38250" h="439765">
                <a:moveTo>
                  <a:pt x="0" y="52415"/>
                </a:moveTo>
                <a:cubicBezTo>
                  <a:pt x="252412" y="10611"/>
                  <a:pt x="504825" y="-31193"/>
                  <a:pt x="711200" y="33365"/>
                </a:cubicBezTo>
                <a:cubicBezTo>
                  <a:pt x="917575" y="97923"/>
                  <a:pt x="1077912" y="268844"/>
                  <a:pt x="1238250" y="439765"/>
                </a:cubicBezTo>
              </a:path>
            </a:pathLst>
          </a:custGeom>
          <a:noFill/>
          <a:ln w="6350">
            <a:solidFill>
              <a:srgbClr val="F6E6FE"/>
            </a:solidFill>
          </a:ln>
          <a:effectLst>
            <a:glow rad="25400">
              <a:schemeClr val="accent2">
                <a:satMod val="175000"/>
                <a:alpha val="32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A59107B-B2C5-5AE7-8F82-2ED1C5CDE41A}"/>
              </a:ext>
            </a:extLst>
          </p:cNvPr>
          <p:cNvSpPr/>
          <p:nvPr/>
        </p:nvSpPr>
        <p:spPr>
          <a:xfrm>
            <a:off x="1878945" y="4218229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333173F-188F-8D19-BC1B-87ED1F0A03B8}"/>
              </a:ext>
            </a:extLst>
          </p:cNvPr>
          <p:cNvSpPr/>
          <p:nvPr/>
        </p:nvSpPr>
        <p:spPr>
          <a:xfrm>
            <a:off x="3967966" y="3253118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A964F61-59FB-6016-6043-24AB61F35685}"/>
              </a:ext>
            </a:extLst>
          </p:cNvPr>
          <p:cNvSpPr/>
          <p:nvPr/>
        </p:nvSpPr>
        <p:spPr>
          <a:xfrm>
            <a:off x="3978962" y="3424372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FE0DB74-9166-A30A-B593-36794BE6BDBA}"/>
              </a:ext>
            </a:extLst>
          </p:cNvPr>
          <p:cNvSpPr/>
          <p:nvPr/>
        </p:nvSpPr>
        <p:spPr>
          <a:xfrm>
            <a:off x="2759024" y="3019731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AC450F0-C6E0-03D3-3ECB-BB1986D43803}"/>
              </a:ext>
            </a:extLst>
          </p:cNvPr>
          <p:cNvSpPr/>
          <p:nvPr/>
        </p:nvSpPr>
        <p:spPr>
          <a:xfrm>
            <a:off x="2733673" y="2996931"/>
            <a:ext cx="107802" cy="107802"/>
          </a:xfrm>
          <a:prstGeom prst="ellipse">
            <a:avLst/>
          </a:prstGeom>
          <a:noFill/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7CC8A9A-1223-BCCD-F2A0-F254E2C33C00}"/>
              </a:ext>
            </a:extLst>
          </p:cNvPr>
          <p:cNvSpPr txBox="1"/>
          <p:nvPr/>
        </p:nvSpPr>
        <p:spPr>
          <a:xfrm>
            <a:off x="2580968" y="4810871"/>
            <a:ext cx="6227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E82FF"/>
              </a:buClr>
              <a:buSzPct val="12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Ambition: Unmatched AI Differentiation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A46E97-7BB7-4CB8-D97B-B80BF219EC49}"/>
              </a:ext>
            </a:extLst>
          </p:cNvPr>
          <p:cNvSpPr/>
          <p:nvPr/>
        </p:nvSpPr>
        <p:spPr>
          <a:xfrm>
            <a:off x="501799" y="4083532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F3F672E-7643-E88D-22FC-E4DF86E6A2BC}"/>
              </a:ext>
            </a:extLst>
          </p:cNvPr>
          <p:cNvSpPr/>
          <p:nvPr/>
        </p:nvSpPr>
        <p:spPr>
          <a:xfrm>
            <a:off x="476448" y="4060732"/>
            <a:ext cx="107802" cy="107802"/>
          </a:xfrm>
          <a:prstGeom prst="ellipse">
            <a:avLst/>
          </a:prstGeom>
          <a:noFill/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32A0D40-2479-BCB3-56F1-E7EF4C842E14}"/>
              </a:ext>
            </a:extLst>
          </p:cNvPr>
          <p:cNvSpPr/>
          <p:nvPr/>
        </p:nvSpPr>
        <p:spPr>
          <a:xfrm>
            <a:off x="501799" y="4359227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379394-FE9C-FC2C-B430-7EBADDF9A1CC}"/>
              </a:ext>
            </a:extLst>
          </p:cNvPr>
          <p:cNvSpPr txBox="1"/>
          <p:nvPr/>
        </p:nvSpPr>
        <p:spPr>
          <a:xfrm>
            <a:off x="627057" y="3998542"/>
            <a:ext cx="9387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Iconic Hubs</a:t>
            </a:r>
            <a:endParaRPr kumimoji="0" lang="en-IN" sz="9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43F119-6A44-F273-CE8F-BDB91FF8BEC6}"/>
              </a:ext>
            </a:extLst>
          </p:cNvPr>
          <p:cNvSpPr txBox="1"/>
          <p:nvPr/>
        </p:nvSpPr>
        <p:spPr>
          <a:xfrm>
            <a:off x="627057" y="4278150"/>
            <a:ext cx="9387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Satellites</a:t>
            </a:r>
            <a:endParaRPr kumimoji="0" lang="en-IN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Text 6">
            <a:extLst>
              <a:ext uri="{FF2B5EF4-FFF2-40B4-BE49-F238E27FC236}">
                <a16:creationId xmlns:a16="http://schemas.microsoft.com/office/drawing/2014/main" id="{F4494608-93F9-6C57-1BF7-456EA2696A7B}"/>
              </a:ext>
            </a:extLst>
          </p:cNvPr>
          <p:cNvSpPr/>
          <p:nvPr/>
        </p:nvSpPr>
        <p:spPr>
          <a:xfrm>
            <a:off x="7261031" y="1997440"/>
            <a:ext cx="743511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50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BE82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5DEC9274-12F8-83E2-5939-BF0FCFD25B04}"/>
              </a:ext>
            </a:extLst>
          </p:cNvPr>
          <p:cNvSpPr/>
          <p:nvPr/>
        </p:nvSpPr>
        <p:spPr>
          <a:xfrm>
            <a:off x="5966044" y="2540327"/>
            <a:ext cx="746598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Deep AI Specialists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5" name="Text 12">
            <a:extLst>
              <a:ext uri="{FF2B5EF4-FFF2-40B4-BE49-F238E27FC236}">
                <a16:creationId xmlns:a16="http://schemas.microsoft.com/office/drawing/2014/main" id="{53FD8FC8-C515-AE63-CDBE-271412D29203}"/>
              </a:ext>
            </a:extLst>
          </p:cNvPr>
          <p:cNvSpPr/>
          <p:nvPr/>
        </p:nvSpPr>
        <p:spPr>
          <a:xfrm>
            <a:off x="10745499" y="2015608"/>
            <a:ext cx="1016218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20+</a:t>
            </a:r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01D61382-48F6-DE7B-DB0A-FCE33A3CDF90}"/>
              </a:ext>
            </a:extLst>
          </p:cNvPr>
          <p:cNvSpPr/>
          <p:nvPr/>
        </p:nvSpPr>
        <p:spPr>
          <a:xfrm>
            <a:off x="10536145" y="2540327"/>
            <a:ext cx="1246200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Production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Assets Live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4" name="Text 12">
            <a:extLst>
              <a:ext uri="{FF2B5EF4-FFF2-40B4-BE49-F238E27FC236}">
                <a16:creationId xmlns:a16="http://schemas.microsoft.com/office/drawing/2014/main" id="{DBD669FD-FC61-4289-3D8C-5726D8DA613B}"/>
              </a:ext>
            </a:extLst>
          </p:cNvPr>
          <p:cNvSpPr/>
          <p:nvPr/>
        </p:nvSpPr>
        <p:spPr>
          <a:xfrm>
            <a:off x="9668804" y="2015608"/>
            <a:ext cx="685334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10</a:t>
            </a:r>
          </a:p>
        </p:txBody>
      </p:sp>
      <p:sp>
        <p:nvSpPr>
          <p:cNvPr id="55" name="Text 13">
            <a:extLst>
              <a:ext uri="{FF2B5EF4-FFF2-40B4-BE49-F238E27FC236}">
                <a16:creationId xmlns:a16="http://schemas.microsoft.com/office/drawing/2014/main" id="{51059D59-9FD6-AA22-30D5-44CCC9930E0D}"/>
              </a:ext>
            </a:extLst>
          </p:cNvPr>
          <p:cNvSpPr/>
          <p:nvPr/>
        </p:nvSpPr>
        <p:spPr>
          <a:xfrm>
            <a:off x="8383134" y="2540327"/>
            <a:ext cx="954729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Peer reviewed papers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1C99D1-10E8-3B20-E210-6EBFD67CCF28}"/>
              </a:ext>
            </a:extLst>
          </p:cNvPr>
          <p:cNvSpPr txBox="1"/>
          <p:nvPr/>
        </p:nvSpPr>
        <p:spPr>
          <a:xfrm>
            <a:off x="339314" y="5219919"/>
            <a:ext cx="3547437" cy="1164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Elite AI talent (500)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with deep Finance + industry expertise,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solving complex supply chain problems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through frontier AI &amp; Data capabilities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5CFE3F-C705-5AED-1757-89A1083E56E0}"/>
              </a:ext>
            </a:extLst>
          </p:cNvPr>
          <p:cNvSpPr txBox="1"/>
          <p:nvPr/>
        </p:nvSpPr>
        <p:spPr>
          <a:xfrm>
            <a:off x="4178809" y="5219919"/>
            <a:ext cx="3662934" cy="144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Applied leading edge innovation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co-developed with clients and ecosystem partners – Finance Digital brain, Integrated Finance Platform, data foundations, agents &amp; AI-driven assets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02D6A1-73B9-E659-8766-67354496C9AC}"/>
              </a:ext>
            </a:extLst>
          </p:cNvPr>
          <p:cNvSpPr txBox="1"/>
          <p:nvPr/>
        </p:nvSpPr>
        <p:spPr>
          <a:xfrm>
            <a:off x="8237343" y="5219919"/>
            <a:ext cx="3547437" cy="116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Accelerated client value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delivering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resilience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and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autonomous decision-making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using scalable assets to drive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measurable business impact at speed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990822-B061-D7B0-1BA9-1FF95E1A8702}"/>
              </a:ext>
            </a:extLst>
          </p:cNvPr>
          <p:cNvSpPr txBox="1"/>
          <p:nvPr/>
        </p:nvSpPr>
        <p:spPr>
          <a:xfrm>
            <a:off x="0" y="1332284"/>
            <a:ext cx="12158810" cy="370895"/>
          </a:xfrm>
          <a:prstGeom prst="rect">
            <a:avLst/>
          </a:prstGeom>
          <a:gradFill flip="none" rotWithShape="1">
            <a:gsLst>
              <a:gs pos="51000">
                <a:schemeClr val="accent3">
                  <a:lumMod val="67000"/>
                  <a:alpha val="37000"/>
                </a:schemeClr>
              </a:gs>
              <a:gs pos="0">
                <a:schemeClr val="accent3">
                  <a:lumMod val="97000"/>
                  <a:lumOff val="3000"/>
                  <a:alpha val="69000"/>
                </a:schemeClr>
              </a:gs>
              <a:gs pos="100000">
                <a:schemeClr val="accent1">
                  <a:lumMod val="75000"/>
                  <a:alpha val="61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39F85A-8C7C-FAA6-BF9E-936EC8EE662E}"/>
              </a:ext>
            </a:extLst>
          </p:cNvPr>
          <p:cNvSpPr txBox="1"/>
          <p:nvPr/>
        </p:nvSpPr>
        <p:spPr>
          <a:xfrm>
            <a:off x="1688939" y="1306698"/>
            <a:ext cx="8582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E82FF"/>
              </a:buClr>
              <a:buSzPct val="12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 Extralight" panose="020B0303030202060203" pitchFamily="34" charset="0"/>
                <a:ea typeface="+mn-ea"/>
                <a:cs typeface="+mn-cs"/>
              </a:rPr>
              <a:t>Globally connected Finance AI talent with unrivaled depth and scale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A5D1112-822D-31DF-BE7E-96576CAED201}"/>
              </a:ext>
            </a:extLst>
          </p:cNvPr>
          <p:cNvCxnSpPr>
            <a:cxnSpLocks/>
          </p:cNvCxnSpPr>
          <p:nvPr/>
        </p:nvCxnSpPr>
        <p:spPr>
          <a:xfrm flipV="1">
            <a:off x="3909563" y="5418627"/>
            <a:ext cx="0" cy="815929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72FD627-B342-C38F-CF93-A40B125B09F2}"/>
              </a:ext>
            </a:extLst>
          </p:cNvPr>
          <p:cNvCxnSpPr>
            <a:cxnSpLocks/>
          </p:cNvCxnSpPr>
          <p:nvPr/>
        </p:nvCxnSpPr>
        <p:spPr>
          <a:xfrm flipV="1">
            <a:off x="7957638" y="5418627"/>
            <a:ext cx="0" cy="815929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12">
            <a:extLst>
              <a:ext uri="{FF2B5EF4-FFF2-40B4-BE49-F238E27FC236}">
                <a16:creationId xmlns:a16="http://schemas.microsoft.com/office/drawing/2014/main" id="{BF22CDE5-44E6-358C-AD24-C57ACB230335}"/>
              </a:ext>
            </a:extLst>
          </p:cNvPr>
          <p:cNvSpPr/>
          <p:nvPr/>
        </p:nvSpPr>
        <p:spPr>
          <a:xfrm>
            <a:off x="7654777" y="3352194"/>
            <a:ext cx="2106128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50+</a:t>
            </a: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797F715B-E123-E096-0BEF-DC9D934A9752}"/>
              </a:ext>
            </a:extLst>
          </p:cNvPr>
          <p:cNvSpPr/>
          <p:nvPr/>
        </p:nvSpPr>
        <p:spPr>
          <a:xfrm>
            <a:off x="8982162" y="3414089"/>
            <a:ext cx="1923545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Client Engagements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002DCF90-17AD-19AA-6A0B-52F52EEF1563}"/>
              </a:ext>
            </a:extLst>
          </p:cNvPr>
          <p:cNvSpPr/>
          <p:nvPr/>
        </p:nvSpPr>
        <p:spPr>
          <a:xfrm>
            <a:off x="5726597" y="1996256"/>
            <a:ext cx="1273699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500+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(Goal)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BE82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9512640F-1AC9-52B0-C3AB-7DB4DDA66BC6}"/>
              </a:ext>
            </a:extLst>
          </p:cNvPr>
          <p:cNvSpPr/>
          <p:nvPr/>
        </p:nvSpPr>
        <p:spPr>
          <a:xfrm>
            <a:off x="7177979" y="2540327"/>
            <a:ext cx="881536" cy="557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Doctoral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 (PhDs)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BC0FECD1-7D29-D272-03E8-87425F5CCD07}"/>
              </a:ext>
            </a:extLst>
          </p:cNvPr>
          <p:cNvSpPr/>
          <p:nvPr/>
        </p:nvSpPr>
        <p:spPr>
          <a:xfrm>
            <a:off x="8395905" y="2008861"/>
            <a:ext cx="881536" cy="649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10</a:t>
            </a: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81E01EC0-4153-777A-7AD2-157D97F86F93}"/>
              </a:ext>
            </a:extLst>
          </p:cNvPr>
          <p:cNvSpPr/>
          <p:nvPr/>
        </p:nvSpPr>
        <p:spPr>
          <a:xfrm>
            <a:off x="9636611" y="2540327"/>
            <a:ext cx="729716" cy="4046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Patents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7B40D53-0D92-64C0-1ED7-0E541F98E9B8}"/>
              </a:ext>
            </a:extLst>
          </p:cNvPr>
          <p:cNvCxnSpPr>
            <a:cxnSpLocks/>
          </p:cNvCxnSpPr>
          <p:nvPr/>
        </p:nvCxnSpPr>
        <p:spPr>
          <a:xfrm flipV="1">
            <a:off x="7074104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332B040-29A0-5465-0906-A4A39B2C5769}"/>
              </a:ext>
            </a:extLst>
          </p:cNvPr>
          <p:cNvCxnSpPr>
            <a:cxnSpLocks/>
          </p:cNvCxnSpPr>
          <p:nvPr/>
        </p:nvCxnSpPr>
        <p:spPr>
          <a:xfrm flipV="1">
            <a:off x="8225221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67D5395-9617-94A2-8FC5-A37B5525AF60}"/>
              </a:ext>
            </a:extLst>
          </p:cNvPr>
          <p:cNvCxnSpPr>
            <a:cxnSpLocks/>
          </p:cNvCxnSpPr>
          <p:nvPr/>
        </p:nvCxnSpPr>
        <p:spPr>
          <a:xfrm flipV="1">
            <a:off x="9538176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37E2185-842A-6618-EB84-0BCBAD56CC57}"/>
              </a:ext>
            </a:extLst>
          </p:cNvPr>
          <p:cNvCxnSpPr>
            <a:cxnSpLocks/>
          </p:cNvCxnSpPr>
          <p:nvPr/>
        </p:nvCxnSpPr>
        <p:spPr>
          <a:xfrm flipV="1">
            <a:off x="10526909" y="2268884"/>
            <a:ext cx="0" cy="54000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22CEB08-631B-7CF4-E0F3-981E1ADC2FA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647" y="4141497"/>
            <a:ext cx="660161" cy="159203"/>
          </a:xfrm>
          <a:prstGeom prst="rect">
            <a:avLst/>
          </a:prstGeom>
        </p:spPr>
      </p:pic>
      <p:pic>
        <p:nvPicPr>
          <p:cNvPr id="37" name="Picture 30" descr="Mondelez Logo - símbolo, significado ...">
            <a:extLst>
              <a:ext uri="{FF2B5EF4-FFF2-40B4-BE49-F238E27FC236}">
                <a16:creationId xmlns:a16="http://schemas.microsoft.com/office/drawing/2014/main" id="{5D4E6235-38E1-688D-6AB9-DAE309FA9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4684" y="4035636"/>
            <a:ext cx="685818" cy="41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2">
            <a:extLst>
              <a:ext uri="{FF2B5EF4-FFF2-40B4-BE49-F238E27FC236}">
                <a16:creationId xmlns:a16="http://schemas.microsoft.com/office/drawing/2014/main" id="{63638A88-2E60-5BD9-5B42-044C47C6C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35855" y="4024864"/>
            <a:ext cx="554346" cy="4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92E83756-3D2F-AA02-028B-13689E326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3012" y="4088440"/>
            <a:ext cx="264568" cy="30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Oval 65">
            <a:extLst>
              <a:ext uri="{FF2B5EF4-FFF2-40B4-BE49-F238E27FC236}">
                <a16:creationId xmlns:a16="http://schemas.microsoft.com/office/drawing/2014/main" id="{E23AE70C-287C-3229-D015-882E87F2FBB6}"/>
              </a:ext>
            </a:extLst>
          </p:cNvPr>
          <p:cNvSpPr/>
          <p:nvPr/>
        </p:nvSpPr>
        <p:spPr>
          <a:xfrm>
            <a:off x="1679751" y="2982900"/>
            <a:ext cx="60852" cy="608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5C5F7D6-B31E-5D33-F5B7-7CDAF7557994}"/>
              </a:ext>
            </a:extLst>
          </p:cNvPr>
          <p:cNvSpPr/>
          <p:nvPr/>
        </p:nvSpPr>
        <p:spPr>
          <a:xfrm>
            <a:off x="1654400" y="2960100"/>
            <a:ext cx="107802" cy="107802"/>
          </a:xfrm>
          <a:prstGeom prst="ellipse">
            <a:avLst/>
          </a:prstGeom>
          <a:noFill/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E3BE330-CE9D-6797-C295-531AAD066445}"/>
              </a:ext>
            </a:extLst>
          </p:cNvPr>
          <p:cNvSpPr/>
          <p:nvPr/>
        </p:nvSpPr>
        <p:spPr>
          <a:xfrm>
            <a:off x="2577243" y="2677034"/>
            <a:ext cx="767511" cy="269457"/>
          </a:xfrm>
          <a:prstGeom prst="roundRect">
            <a:avLst/>
          </a:prstGeom>
          <a:solidFill>
            <a:srgbClr val="000000"/>
          </a:solidFill>
          <a:ln w="6350">
            <a:solidFill>
              <a:srgbClr val="7F3D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United Kingdom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8053AF00-27DB-8DF4-55DC-B3F28F4071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3725" y="4101325"/>
            <a:ext cx="685896" cy="24768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F3FC8DD-4990-19DB-D6DC-5893EFBC2CA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348" y="4034180"/>
            <a:ext cx="738206" cy="48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3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619ACE-1C4F-D98A-8DE3-3565550BA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246221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What will these centers drive?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5C54CC-FB42-E7B1-7EA3-C88BEC5C7967}"/>
              </a:ext>
            </a:extLst>
          </p:cNvPr>
          <p:cNvSpPr txBox="1"/>
          <p:nvPr/>
        </p:nvSpPr>
        <p:spPr>
          <a:xfrm>
            <a:off x="479182" y="1753171"/>
            <a:ext cx="5117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accent1">
                    <a:lumMod val="20000"/>
                    <a:lumOff val="80000"/>
                  </a:schemeClr>
                </a:solidFill>
                <a:latin typeface="Graphik Light" panose="020B0403030202060203" pitchFamily="34" charset="0"/>
              </a:rPr>
              <a:t>Accelerated path to outcomes</a:t>
            </a:r>
            <a:endParaRPr lang="en-IN" b="1">
              <a:solidFill>
                <a:schemeClr val="accent1">
                  <a:lumMod val="20000"/>
                  <a:lumOff val="80000"/>
                </a:schemeClr>
              </a:solidFill>
              <a:latin typeface="Graphik Light" panose="020B040303020206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1116B8-F559-ECB6-A7B3-B52649199E5C}"/>
              </a:ext>
            </a:extLst>
          </p:cNvPr>
          <p:cNvSpPr txBox="1"/>
          <p:nvPr/>
        </p:nvSpPr>
        <p:spPr>
          <a:xfrm>
            <a:off x="479183" y="2233106"/>
            <a:ext cx="5023328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Graphik Light" panose="020B0403030202060203" pitchFamily="34" charset="0"/>
              </a:rPr>
              <a:t>Solve Frontier problems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  <a:t>with deep domain and advanced AI expertise in industries/ functions</a:t>
            </a:r>
            <a:endParaRPr lang="en-US" sz="1600" dirty="0">
              <a:solidFill>
                <a:schemeClr val="bg1"/>
              </a:solidFill>
              <a:latin typeface="Graphik Light" panose="020B040303020206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Graphik Light" panose="020B040303020206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Graphik Light" panose="020B0403030202060203" pitchFamily="34" charset="0"/>
              </a:rPr>
              <a:t>Accelerated transformation outcomes </a:t>
            </a:r>
            <a:r>
              <a:rPr lang="en-US" sz="1400" dirty="0">
                <a:solidFill>
                  <a:schemeClr val="bg1"/>
                </a:solidFill>
                <a:latin typeface="Graphik Light" panose="020B0403030202060203" pitchFamily="34" charset="0"/>
              </a:rPr>
              <a:t>via agent libraries, semantic layer templates, and workflow accelerators etc.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AC49E9-06C7-574D-C020-1FC81F7F8C89}"/>
              </a:ext>
            </a:extLst>
          </p:cNvPr>
          <p:cNvSpPr txBox="1"/>
          <p:nvPr/>
        </p:nvSpPr>
        <p:spPr>
          <a:xfrm>
            <a:off x="6498757" y="1753171"/>
            <a:ext cx="5244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accent1">
                    <a:lumMod val="20000"/>
                    <a:lumOff val="80000"/>
                  </a:schemeClr>
                </a:solidFill>
                <a:latin typeface="Graphik Light" panose="020B0403030202060203" pitchFamily="34" charset="0"/>
              </a:rPr>
              <a:t>Frontier AI talent pool with strong EVP</a:t>
            </a:r>
            <a:endParaRPr lang="en-IN" b="1">
              <a:solidFill>
                <a:schemeClr val="accent1">
                  <a:lumMod val="20000"/>
                  <a:lumOff val="80000"/>
                </a:schemeClr>
              </a:solidFill>
              <a:latin typeface="Graphik Light" panose="020B040303020206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D7D637-1783-E8A2-008C-5A9C71C0FAD6}"/>
              </a:ext>
            </a:extLst>
          </p:cNvPr>
          <p:cNvSpPr txBox="1"/>
          <p:nvPr/>
        </p:nvSpPr>
        <p:spPr>
          <a:xfrm>
            <a:off x="2871412" y="4380736"/>
            <a:ext cx="6306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raphik Light" panose="020B0403030202060203" pitchFamily="34" charset="0"/>
              </a:rPr>
              <a:t>Achieving our Ambitions</a:t>
            </a:r>
            <a:endParaRPr lang="en-IN" sz="2000" b="1" dirty="0">
              <a:solidFill>
                <a:schemeClr val="accent1">
                  <a:lumMod val="20000"/>
                  <a:lumOff val="80000"/>
                </a:schemeClr>
              </a:solidFill>
              <a:latin typeface="Graphik Light" panose="020B040303020206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3DC18C-EEA0-A8B3-9599-6EE1B9F7B346}"/>
              </a:ext>
            </a:extLst>
          </p:cNvPr>
          <p:cNvSpPr txBox="1"/>
          <p:nvPr/>
        </p:nvSpPr>
        <p:spPr>
          <a:xfrm>
            <a:off x="6498757" y="2233106"/>
            <a:ext cx="5160650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Graphik Light" panose="020B0403030202060203" pitchFamily="34" charset="0"/>
              </a:rPr>
              <a:t>Protected research time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  <a:t>solving frontier problems in live client context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</a:b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raphik Light" panose="020B040303020206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  <a:t>Elite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Graphik Light" panose="020B0403030202060203" pitchFamily="34" charset="0"/>
              </a:rPr>
              <a:t>peer-group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  <a:t>with depth across industry / function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</a:b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raphik Light" panose="020B040303020206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  <a:t>Visibility within and outside Accenture</a:t>
            </a:r>
            <a:br>
              <a:rPr lang="en-US" sz="1400" dirty="0">
                <a:solidFill>
                  <a:schemeClr val="bg1"/>
                </a:solidFill>
                <a:latin typeface="Graphik Light" panose="020B0403030202060203" pitchFamily="34" charset="0"/>
              </a:rPr>
            </a:br>
            <a:endParaRPr lang="en-US" sz="1400" dirty="0">
              <a:solidFill>
                <a:schemeClr val="bg1"/>
              </a:solidFill>
              <a:latin typeface="Graphik Light" panose="020B040303020206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645793-10F3-4DF2-B8F5-247D5E9FC416}"/>
              </a:ext>
            </a:extLst>
          </p:cNvPr>
          <p:cNvSpPr txBox="1"/>
          <p:nvPr/>
        </p:nvSpPr>
        <p:spPr>
          <a:xfrm>
            <a:off x="688857" y="4515367"/>
            <a:ext cx="1399250" cy="260250"/>
          </a:xfrm>
          <a:prstGeom prst="parallelogram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defTabSz="228600">
              <a:spcAft>
                <a:spcPts val="1200"/>
              </a:spcAft>
              <a:defRPr sz="1100"/>
            </a:lvl1pPr>
          </a:lstStyle>
          <a:p>
            <a:r>
              <a:rPr lang="en-US" dirty="0"/>
              <a:t>For Accenture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F51271-AFF8-B46F-3747-CA7688C27872}"/>
              </a:ext>
            </a:extLst>
          </p:cNvPr>
          <p:cNvSpPr/>
          <p:nvPr/>
        </p:nvSpPr>
        <p:spPr>
          <a:xfrm>
            <a:off x="676275" y="5043427"/>
            <a:ext cx="1946784" cy="78105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IN" sz="1200" err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4ACD3C-ADAC-D905-0D74-33F659979465}"/>
              </a:ext>
            </a:extLst>
          </p:cNvPr>
          <p:cNvSpPr/>
          <p:nvPr/>
        </p:nvSpPr>
        <p:spPr>
          <a:xfrm>
            <a:off x="2919772" y="5043427"/>
            <a:ext cx="1946784" cy="78105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IN" sz="1200" err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A12C043-5D86-A47A-183A-07985B3E20F2}"/>
              </a:ext>
            </a:extLst>
          </p:cNvPr>
          <p:cNvSpPr/>
          <p:nvPr/>
        </p:nvSpPr>
        <p:spPr>
          <a:xfrm>
            <a:off x="5163269" y="5043427"/>
            <a:ext cx="1946784" cy="78105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IN" sz="1200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DC9FCE-DEDC-6454-3837-CD29482091DC}"/>
              </a:ext>
            </a:extLst>
          </p:cNvPr>
          <p:cNvSpPr/>
          <p:nvPr/>
        </p:nvSpPr>
        <p:spPr>
          <a:xfrm>
            <a:off x="7406766" y="5043427"/>
            <a:ext cx="1946784" cy="78105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IN" sz="1200" err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4A40B4-B5D1-E0F0-F936-A6D990ED6F71}"/>
              </a:ext>
            </a:extLst>
          </p:cNvPr>
          <p:cNvSpPr txBox="1"/>
          <p:nvPr/>
        </p:nvSpPr>
        <p:spPr>
          <a:xfrm>
            <a:off x="686150" y="5260990"/>
            <a:ext cx="1844674" cy="338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Graphik Light" panose="020B0403030202060203" pitchFamily="34" charset="0"/>
              </a:rPr>
              <a:t>Increased ADR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19DEDD-6D2A-93FB-DCF4-196E13196C8E}"/>
              </a:ext>
            </a:extLst>
          </p:cNvPr>
          <p:cNvSpPr txBox="1"/>
          <p:nvPr/>
        </p:nvSpPr>
        <p:spPr>
          <a:xfrm>
            <a:off x="2941436" y="5137879"/>
            <a:ext cx="1844674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Graphik Light" panose="020B0403030202060203" pitchFamily="34" charset="0"/>
              </a:rPr>
              <a:t>Higher chargeability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4480EB-EA66-164E-EDF7-FEBD853A98A5}"/>
              </a:ext>
            </a:extLst>
          </p:cNvPr>
          <p:cNvSpPr txBox="1"/>
          <p:nvPr/>
        </p:nvSpPr>
        <p:spPr>
          <a:xfrm>
            <a:off x="5196722" y="5137878"/>
            <a:ext cx="1844674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Graphik Light" panose="020B0403030202060203" pitchFamily="34" charset="0"/>
              </a:rPr>
              <a:t>50+ scaled client credentials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166F13-0C22-CD9E-F342-1826535CE82B}"/>
              </a:ext>
            </a:extLst>
          </p:cNvPr>
          <p:cNvSpPr txBox="1"/>
          <p:nvPr/>
        </p:nvSpPr>
        <p:spPr>
          <a:xfrm>
            <a:off x="7452008" y="5137878"/>
            <a:ext cx="1844674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Graphik Light" panose="020B0403030202060203" pitchFamily="34" charset="0"/>
              </a:rPr>
              <a:t>5-7 Marquee</a:t>
            </a:r>
            <a:r>
              <a:rPr lang="en-US" sz="1600" b="1">
                <a:solidFill>
                  <a:srgbClr val="FFFF00"/>
                </a:solidFill>
                <a:latin typeface="Graphik Light" panose="020B0403030202060203" pitchFamily="34" charset="0"/>
              </a:rPr>
              <a:t> </a:t>
            </a:r>
            <a:r>
              <a:rPr lang="en-US" sz="1600" b="1">
                <a:solidFill>
                  <a:schemeClr val="bg1"/>
                </a:solidFill>
                <a:latin typeface="Graphik Light" panose="020B0403030202060203" pitchFamily="34" charset="0"/>
              </a:rPr>
              <a:t>Platforms/Assets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FDB19B-750C-6D7C-1603-5EC69C3AA051}"/>
              </a:ext>
            </a:extLst>
          </p:cNvPr>
          <p:cNvSpPr txBox="1"/>
          <p:nvPr/>
        </p:nvSpPr>
        <p:spPr>
          <a:xfrm>
            <a:off x="598424" y="1421374"/>
            <a:ext cx="1399250" cy="260250"/>
          </a:xfrm>
          <a:prstGeom prst="parallelogram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100" noProof="0"/>
              <a:t>For our clients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0C1834-CB3A-9076-8076-37BD1133CDB0}"/>
              </a:ext>
            </a:extLst>
          </p:cNvPr>
          <p:cNvSpPr txBox="1"/>
          <p:nvPr/>
        </p:nvSpPr>
        <p:spPr>
          <a:xfrm>
            <a:off x="6611297" y="1421374"/>
            <a:ext cx="1399250" cy="260250"/>
          </a:xfrm>
          <a:prstGeom prst="parallelogram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100" noProof="0"/>
              <a:t>For our people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D486AB-0D16-E4DB-E45A-015D731D832B}"/>
              </a:ext>
            </a:extLst>
          </p:cNvPr>
          <p:cNvSpPr/>
          <p:nvPr/>
        </p:nvSpPr>
        <p:spPr>
          <a:xfrm>
            <a:off x="9520657" y="5043427"/>
            <a:ext cx="1946784" cy="78105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IN" sz="1200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7E7E74-746A-643B-F603-38FF765349D5}"/>
              </a:ext>
            </a:extLst>
          </p:cNvPr>
          <p:cNvSpPr txBox="1"/>
          <p:nvPr/>
        </p:nvSpPr>
        <p:spPr>
          <a:xfrm>
            <a:off x="9565899" y="5137878"/>
            <a:ext cx="1844674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Graphik Light" panose="020B0403030202060203" pitchFamily="34" charset="0"/>
              </a:rPr>
              <a:t>50+ External Publications</a:t>
            </a:r>
          </a:p>
        </p:txBody>
      </p:sp>
    </p:spTree>
    <p:extLst>
      <p:ext uri="{BB962C8B-B14F-4D97-AF65-F5344CB8AC3E}">
        <p14:creationId xmlns:p14="http://schemas.microsoft.com/office/powerpoint/2010/main" val="400932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2D49A2-E9BB-E844-9358-CAE0C5BA5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DAF90F-C029-1B61-B7CC-214CED1F047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07319"/>
            <a:ext cx="8441168" cy="47506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4C0847-31FB-7BC2-A177-678E9790D189}"/>
              </a:ext>
            </a:extLst>
          </p:cNvPr>
          <p:cNvSpPr txBox="1"/>
          <p:nvPr/>
        </p:nvSpPr>
        <p:spPr>
          <a:xfrm>
            <a:off x="269627" y="149944"/>
            <a:ext cx="1145087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“An Advanced AI competency center is a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global network of deep, differentiated, multidimensional  AI capabilities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- the engine that amplifies client value and sets us decisively apart in the market.”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C68FAA-E7DC-122E-D957-7AD3E6CDA06F}"/>
              </a:ext>
            </a:extLst>
          </p:cNvPr>
          <p:cNvCxnSpPr>
            <a:cxnSpLocks/>
          </p:cNvCxnSpPr>
          <p:nvPr/>
        </p:nvCxnSpPr>
        <p:spPr>
          <a:xfrm>
            <a:off x="7060349" y="2789103"/>
            <a:ext cx="3816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EE48757-4255-3E65-7B69-A01149510B9F}"/>
              </a:ext>
            </a:extLst>
          </p:cNvPr>
          <p:cNvCxnSpPr>
            <a:cxnSpLocks/>
          </p:cNvCxnSpPr>
          <p:nvPr/>
        </p:nvCxnSpPr>
        <p:spPr>
          <a:xfrm>
            <a:off x="7060349" y="3595760"/>
            <a:ext cx="3816000" cy="1408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0441A5-BFC0-5206-A6B2-3A3C989C2756}"/>
              </a:ext>
            </a:extLst>
          </p:cNvPr>
          <p:cNvCxnSpPr>
            <a:cxnSpLocks/>
          </p:cNvCxnSpPr>
          <p:nvPr/>
        </p:nvCxnSpPr>
        <p:spPr>
          <a:xfrm>
            <a:off x="7133131" y="4908730"/>
            <a:ext cx="3816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487F166E-A083-9D00-26B9-8A548632CD2A}"/>
              </a:ext>
            </a:extLst>
          </p:cNvPr>
          <p:cNvSpPr/>
          <p:nvPr/>
        </p:nvSpPr>
        <p:spPr>
          <a:xfrm>
            <a:off x="7439263" y="2099444"/>
            <a:ext cx="44853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 panose="020B0703030202060203" pitchFamily="34" charset="0"/>
              </a:rPr>
              <a:t>Elite D&amp;AI </a:t>
            </a:r>
            <a:r>
              <a:rPr lang="en-US" sz="1600">
                <a:solidFill>
                  <a:schemeClr val="accent1">
                    <a:lumMod val="40000"/>
                    <a:lumOff val="60000"/>
                  </a:schemeClr>
                </a:solidFill>
                <a:latin typeface="Graphik Semibold" panose="020B0703030202060203" pitchFamily="34" charset="0"/>
              </a:rPr>
              <a:t>credentialed  talent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 panose="020B0703030202060203" pitchFamily="34" charset="0"/>
              </a:rPr>
              <a:t>– “experts of experts”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F26B96-AD45-F04C-C73E-7F03E213D657}"/>
              </a:ext>
            </a:extLst>
          </p:cNvPr>
          <p:cNvSpPr/>
          <p:nvPr/>
        </p:nvSpPr>
        <p:spPr>
          <a:xfrm>
            <a:off x="7439262" y="2883118"/>
            <a:ext cx="46730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schemeClr val="accent1">
                    <a:lumMod val="40000"/>
                    <a:lumOff val="60000"/>
                  </a:schemeClr>
                </a:solidFill>
                <a:latin typeface="Graphik Semibold" panose="020B0703030202060203" pitchFamily="34" charset="0"/>
              </a:rPr>
              <a:t>Frontier engine </a:t>
            </a:r>
            <a:r>
              <a:rPr lang="en-US" sz="1600">
                <a:solidFill>
                  <a:schemeClr val="bg1"/>
                </a:solidFill>
                <a:latin typeface="Graphik Semibold" panose="020B0703030202060203" pitchFamily="34" charset="0"/>
              </a:rPr>
              <a:t>for client challenges: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 panose="020B0703030202060203" pitchFamily="34" charset="0"/>
              </a:rPr>
              <a:t>“Killer” </a:t>
            </a:r>
            <a:r>
              <a:rPr lang="en-US" sz="1600">
                <a:solidFill>
                  <a:schemeClr val="accent1">
                    <a:lumMod val="40000"/>
                    <a:lumOff val="60000"/>
                  </a:schemeClr>
                </a:solidFill>
                <a:latin typeface="Graphik Semibold" panose="020B0703030202060203" pitchFamily="34" charset="0"/>
              </a:rPr>
              <a:t>assets </a:t>
            </a:r>
            <a:r>
              <a:rPr lang="en-US" sz="1600">
                <a:solidFill>
                  <a:schemeClr val="bg1"/>
                </a:solidFill>
                <a:latin typeface="Graphik Semibold" panose="020B0703030202060203" pitchFamily="34" charset="0"/>
              </a:rPr>
              <a:t>&amp; </a:t>
            </a:r>
            <a:r>
              <a:rPr lang="en-US" sz="1600">
                <a:solidFill>
                  <a:schemeClr val="accent1">
                    <a:lumMod val="40000"/>
                    <a:lumOff val="60000"/>
                  </a:schemeClr>
                </a:solidFill>
                <a:latin typeface="Graphik Semibold" panose="020B0703030202060203" pitchFamily="34" charset="0"/>
              </a:rPr>
              <a:t>lighthouse clients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8FD408-ACFD-C4C0-D958-221DF5DA247D}"/>
              </a:ext>
            </a:extLst>
          </p:cNvPr>
          <p:cNvCxnSpPr>
            <a:cxnSpLocks/>
          </p:cNvCxnSpPr>
          <p:nvPr/>
        </p:nvCxnSpPr>
        <p:spPr>
          <a:xfrm>
            <a:off x="7060349" y="4230089"/>
            <a:ext cx="3816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A3E432F-E1C7-3E84-16AB-72B31C6C5B5C}"/>
              </a:ext>
            </a:extLst>
          </p:cNvPr>
          <p:cNvSpPr/>
          <p:nvPr/>
        </p:nvSpPr>
        <p:spPr>
          <a:xfrm>
            <a:off x="7512414" y="3717958"/>
            <a:ext cx="45178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schemeClr val="accent1">
                    <a:lumMod val="40000"/>
                    <a:lumOff val="60000"/>
                  </a:schemeClr>
                </a:solidFill>
                <a:latin typeface="Graphik Semibold" panose="020B0703030202060203" pitchFamily="34" charset="0"/>
              </a:rPr>
              <a:t>Top voice 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 panose="020B0703030202060203" pitchFamily="34" charset="0"/>
              </a:rPr>
              <a:t>shaping future of AI &amp; Data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6827D47-4D57-9EAB-3152-CD58B0A3F588}"/>
              </a:ext>
            </a:extLst>
          </p:cNvPr>
          <p:cNvSpPr/>
          <p:nvPr/>
        </p:nvSpPr>
        <p:spPr>
          <a:xfrm>
            <a:off x="7512414" y="4399199"/>
            <a:ext cx="4280076" cy="34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 panose="020B0703030202060203" pitchFamily="34" charset="0"/>
              </a:rPr>
              <a:t>Global </a:t>
            </a: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Graphik Semibold" panose="020B0703030202060203" pitchFamily="34" charset="0"/>
              </a:rPr>
              <a:t>presence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 panose="020B0703030202060203" pitchFamily="34" charset="0"/>
              </a:rPr>
              <a:t> &amp; partner </a:t>
            </a: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Graphik Semibold" panose="020B0703030202060203" pitchFamily="34" charset="0"/>
              </a:rPr>
              <a:t>network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D418322-939F-EA10-FC84-12AB93D50285}"/>
              </a:ext>
            </a:extLst>
          </p:cNvPr>
          <p:cNvSpPr/>
          <p:nvPr/>
        </p:nvSpPr>
        <p:spPr>
          <a:xfrm>
            <a:off x="7439262" y="5110595"/>
            <a:ext cx="4353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schemeClr val="accent1">
                    <a:lumMod val="40000"/>
                    <a:lumOff val="60000"/>
                  </a:schemeClr>
                </a:solidFill>
                <a:latin typeface="Graphik Semibold" panose="020B0703030202060203" pitchFamily="34" charset="0"/>
              </a:rPr>
              <a:t>Offering incubation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 panose="020B0703030202060203" pitchFamily="34" charset="0"/>
              </a:rPr>
              <a:t>for latest use cases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8D5C18-F67A-ED40-7922-5D60ABD6868D}"/>
              </a:ext>
            </a:extLst>
          </p:cNvPr>
          <p:cNvCxnSpPr>
            <a:cxnSpLocks/>
          </p:cNvCxnSpPr>
          <p:nvPr/>
        </p:nvCxnSpPr>
        <p:spPr>
          <a:xfrm flipH="1">
            <a:off x="4161092" y="3124524"/>
            <a:ext cx="974154" cy="104709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B0E9B3-6CF8-2F7F-FC65-C3EB90DD12D0}"/>
              </a:ext>
            </a:extLst>
          </p:cNvPr>
          <p:cNvCxnSpPr>
            <a:cxnSpLocks/>
          </p:cNvCxnSpPr>
          <p:nvPr/>
        </p:nvCxnSpPr>
        <p:spPr>
          <a:xfrm flipH="1">
            <a:off x="1557289" y="3124524"/>
            <a:ext cx="3577957" cy="466205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5BB1E9B-8561-0887-BC68-2E44C45C2367}"/>
              </a:ext>
            </a:extLst>
          </p:cNvPr>
          <p:cNvCxnSpPr>
            <a:cxnSpLocks/>
          </p:cNvCxnSpPr>
          <p:nvPr/>
        </p:nvCxnSpPr>
        <p:spPr>
          <a:xfrm flipH="1">
            <a:off x="3955860" y="3124524"/>
            <a:ext cx="1179386" cy="2562426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2953EC6-ACE9-166D-ADB9-0AF0DF547E01}"/>
              </a:ext>
            </a:extLst>
          </p:cNvPr>
          <p:cNvCxnSpPr>
            <a:cxnSpLocks/>
          </p:cNvCxnSpPr>
          <p:nvPr/>
        </p:nvCxnSpPr>
        <p:spPr>
          <a:xfrm flipH="1">
            <a:off x="1185333" y="3124524"/>
            <a:ext cx="3949913" cy="2352084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19533EA-BD5B-4A3B-6C75-644868A1E238}"/>
              </a:ext>
            </a:extLst>
          </p:cNvPr>
          <p:cNvSpPr txBox="1"/>
          <p:nvPr/>
        </p:nvSpPr>
        <p:spPr>
          <a:xfrm>
            <a:off x="70811" y="2649671"/>
            <a:ext cx="2506304" cy="250423"/>
          </a:xfrm>
          <a:prstGeom prst="rect">
            <a:avLst/>
          </a:prstGeom>
          <a:noFill/>
        </p:spPr>
        <p:txBody>
          <a:bodyPr wrap="square">
            <a:prstTxWarp prst="textArchUp">
              <a:avLst>
                <a:gd name="adj" fmla="val 10813357"/>
              </a:avLst>
            </a:prstTxWarp>
            <a:spAutoFit/>
          </a:bodyPr>
          <a:lstStyle/>
          <a:p>
            <a:pPr algn="ctr"/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Global AI &amp; Data Network</a:t>
            </a:r>
            <a:endParaRPr lang="en-US" sz="1400" b="1">
              <a:solidFill>
                <a:schemeClr val="accent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8619EA-5E84-E99E-8021-A8B75DFC8D0A}"/>
              </a:ext>
            </a:extLst>
          </p:cNvPr>
          <p:cNvSpPr txBox="1"/>
          <p:nvPr/>
        </p:nvSpPr>
        <p:spPr>
          <a:xfrm>
            <a:off x="1" y="1431906"/>
            <a:ext cx="12192000" cy="44039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algn="ctr" defTabSz="2286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600" i="1">
                <a:solidFill>
                  <a:srgbClr val="FFFFFF"/>
                </a:solidFill>
                <a:latin typeface="Graphik"/>
              </a:defRPr>
            </a:lvl1pPr>
          </a:lstStyle>
          <a:p>
            <a:r>
              <a:rPr lang="en-GB" sz="1400" dirty="0"/>
              <a:t>The centre brings together Accenture's premier AI &amp; Data capabilities with a distinct identity defined by the client challenges it solves</a:t>
            </a:r>
            <a:endParaRPr lang="en-US" sz="1200" dirty="0"/>
          </a:p>
        </p:txBody>
      </p:sp>
      <p:sp>
        <p:nvSpPr>
          <p:cNvPr id="10" name="Google Shape;5477;p63">
            <a:extLst>
              <a:ext uri="{FF2B5EF4-FFF2-40B4-BE49-F238E27FC236}">
                <a16:creationId xmlns:a16="http://schemas.microsoft.com/office/drawing/2014/main" id="{799846DB-CD37-F5D7-71C3-08FFBC67EB50}"/>
              </a:ext>
            </a:extLst>
          </p:cNvPr>
          <p:cNvSpPr/>
          <p:nvPr/>
        </p:nvSpPr>
        <p:spPr>
          <a:xfrm>
            <a:off x="7113195" y="5163558"/>
            <a:ext cx="285569" cy="285591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5478;p63">
            <a:extLst>
              <a:ext uri="{FF2B5EF4-FFF2-40B4-BE49-F238E27FC236}">
                <a16:creationId xmlns:a16="http://schemas.microsoft.com/office/drawing/2014/main" id="{405F5D29-2EA2-9C21-F56B-9A41B90EEA54}"/>
              </a:ext>
            </a:extLst>
          </p:cNvPr>
          <p:cNvGrpSpPr/>
          <p:nvPr/>
        </p:nvGrpSpPr>
        <p:grpSpPr>
          <a:xfrm>
            <a:off x="7120354" y="3030306"/>
            <a:ext cx="285560" cy="283586"/>
            <a:chOff x="-63250675" y="3744075"/>
            <a:chExt cx="320350" cy="318100"/>
          </a:xfrm>
        </p:grpSpPr>
        <p:sp>
          <p:nvSpPr>
            <p:cNvPr id="14" name="Google Shape;5479;p63">
              <a:extLst>
                <a:ext uri="{FF2B5EF4-FFF2-40B4-BE49-F238E27FC236}">
                  <a16:creationId xmlns:a16="http://schemas.microsoft.com/office/drawing/2014/main" id="{921F8216-2216-13C3-7701-8DA2FF303760}"/>
                </a:ext>
              </a:extLst>
            </p:cNvPr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480;p63">
              <a:extLst>
                <a:ext uri="{FF2B5EF4-FFF2-40B4-BE49-F238E27FC236}">
                  <a16:creationId xmlns:a16="http://schemas.microsoft.com/office/drawing/2014/main" id="{2EAE2D6E-69AA-FBF3-0EF6-F929CB239A39}"/>
                </a:ext>
              </a:extLst>
            </p:cNvPr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481;p63">
              <a:extLst>
                <a:ext uri="{FF2B5EF4-FFF2-40B4-BE49-F238E27FC236}">
                  <a16:creationId xmlns:a16="http://schemas.microsoft.com/office/drawing/2014/main" id="{88D590DC-B5E9-8FD9-A692-F1ABAAE6EC48}"/>
                </a:ext>
              </a:extLst>
            </p:cNvPr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5607;p63">
            <a:extLst>
              <a:ext uri="{FF2B5EF4-FFF2-40B4-BE49-F238E27FC236}">
                <a16:creationId xmlns:a16="http://schemas.microsoft.com/office/drawing/2014/main" id="{8384A9C3-60BC-2794-DE30-A0238E6726E7}"/>
              </a:ext>
            </a:extLst>
          </p:cNvPr>
          <p:cNvGrpSpPr/>
          <p:nvPr/>
        </p:nvGrpSpPr>
        <p:grpSpPr>
          <a:xfrm>
            <a:off x="7102715" y="2269324"/>
            <a:ext cx="279764" cy="284758"/>
            <a:chOff x="-62148800" y="3377700"/>
            <a:chExt cx="311125" cy="316750"/>
          </a:xfrm>
        </p:grpSpPr>
        <p:sp>
          <p:nvSpPr>
            <p:cNvPr id="21" name="Google Shape;5608;p63">
              <a:extLst>
                <a:ext uri="{FF2B5EF4-FFF2-40B4-BE49-F238E27FC236}">
                  <a16:creationId xmlns:a16="http://schemas.microsoft.com/office/drawing/2014/main" id="{A30EEA91-7504-F607-2741-9D3D2B0A89C2}"/>
                </a:ext>
              </a:extLst>
            </p:cNvPr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609;p63">
              <a:extLst>
                <a:ext uri="{FF2B5EF4-FFF2-40B4-BE49-F238E27FC236}">
                  <a16:creationId xmlns:a16="http://schemas.microsoft.com/office/drawing/2014/main" id="{1CF90EA5-A183-A9D8-BD8A-BECA2E2D7A64}"/>
                </a:ext>
              </a:extLst>
            </p:cNvPr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8825;p73">
            <a:extLst>
              <a:ext uri="{FF2B5EF4-FFF2-40B4-BE49-F238E27FC236}">
                <a16:creationId xmlns:a16="http://schemas.microsoft.com/office/drawing/2014/main" id="{4A46173A-F7DB-85B1-B39A-594BF1B44126}"/>
              </a:ext>
            </a:extLst>
          </p:cNvPr>
          <p:cNvSpPr/>
          <p:nvPr/>
        </p:nvSpPr>
        <p:spPr>
          <a:xfrm>
            <a:off x="7088481" y="4423062"/>
            <a:ext cx="363867" cy="349642"/>
          </a:xfrm>
          <a:custGeom>
            <a:avLst/>
            <a:gdLst/>
            <a:ahLst/>
            <a:cxnLst/>
            <a:rect l="l" t="t" r="r" b="b"/>
            <a:pathLst>
              <a:path w="11153" h="10717" extrusionOk="0">
                <a:moveTo>
                  <a:pt x="2999" y="1"/>
                </a:moveTo>
                <a:cubicBezTo>
                  <a:pt x="2911" y="1"/>
                  <a:pt x="2818" y="13"/>
                  <a:pt x="2722" y="39"/>
                </a:cubicBezTo>
                <a:cubicBezTo>
                  <a:pt x="1698" y="301"/>
                  <a:pt x="1817" y="1802"/>
                  <a:pt x="2889" y="1873"/>
                </a:cubicBezTo>
                <a:lnTo>
                  <a:pt x="3079" y="2659"/>
                </a:lnTo>
                <a:cubicBezTo>
                  <a:pt x="2984" y="2730"/>
                  <a:pt x="2889" y="2826"/>
                  <a:pt x="2817" y="2945"/>
                </a:cubicBezTo>
                <a:lnTo>
                  <a:pt x="2031" y="2730"/>
                </a:lnTo>
                <a:cubicBezTo>
                  <a:pt x="1969" y="2177"/>
                  <a:pt x="1527" y="1882"/>
                  <a:pt x="1085" y="1882"/>
                </a:cubicBezTo>
                <a:cubicBezTo>
                  <a:pt x="691" y="1882"/>
                  <a:pt x="297" y="2117"/>
                  <a:pt x="174" y="2611"/>
                </a:cubicBezTo>
                <a:cubicBezTo>
                  <a:pt x="1" y="3288"/>
                  <a:pt x="545" y="3777"/>
                  <a:pt x="1099" y="3777"/>
                </a:cubicBezTo>
                <a:cubicBezTo>
                  <a:pt x="1384" y="3777"/>
                  <a:pt x="1671" y="3648"/>
                  <a:pt x="1865" y="3349"/>
                </a:cubicBezTo>
                <a:lnTo>
                  <a:pt x="2674" y="3540"/>
                </a:lnTo>
                <a:cubicBezTo>
                  <a:pt x="2698" y="4040"/>
                  <a:pt x="3103" y="4397"/>
                  <a:pt x="3603" y="4397"/>
                </a:cubicBezTo>
                <a:cubicBezTo>
                  <a:pt x="3746" y="4397"/>
                  <a:pt x="3889" y="4373"/>
                  <a:pt x="4008" y="4302"/>
                </a:cubicBezTo>
                <a:lnTo>
                  <a:pt x="4508" y="4802"/>
                </a:lnTo>
                <a:cubicBezTo>
                  <a:pt x="4413" y="4969"/>
                  <a:pt x="4365" y="5159"/>
                  <a:pt x="4365" y="5350"/>
                </a:cubicBezTo>
                <a:lnTo>
                  <a:pt x="2031" y="5945"/>
                </a:lnTo>
                <a:cubicBezTo>
                  <a:pt x="1827" y="5655"/>
                  <a:pt x="1543" y="5530"/>
                  <a:pt x="1263" y="5530"/>
                </a:cubicBezTo>
                <a:cubicBezTo>
                  <a:pt x="696" y="5530"/>
                  <a:pt x="149" y="6045"/>
                  <a:pt x="341" y="6731"/>
                </a:cubicBezTo>
                <a:cubicBezTo>
                  <a:pt x="471" y="7199"/>
                  <a:pt x="856" y="7419"/>
                  <a:pt x="1242" y="7419"/>
                </a:cubicBezTo>
                <a:cubicBezTo>
                  <a:pt x="1700" y="7419"/>
                  <a:pt x="2159" y="7109"/>
                  <a:pt x="2198" y="6541"/>
                </a:cubicBezTo>
                <a:lnTo>
                  <a:pt x="4437" y="5945"/>
                </a:lnTo>
                <a:lnTo>
                  <a:pt x="2198" y="8184"/>
                </a:lnTo>
                <a:cubicBezTo>
                  <a:pt x="2079" y="8136"/>
                  <a:pt x="1936" y="8089"/>
                  <a:pt x="1793" y="8089"/>
                </a:cubicBezTo>
                <a:cubicBezTo>
                  <a:pt x="960" y="8089"/>
                  <a:pt x="531" y="9113"/>
                  <a:pt x="1126" y="9708"/>
                </a:cubicBezTo>
                <a:cubicBezTo>
                  <a:pt x="1318" y="9900"/>
                  <a:pt x="1554" y="9985"/>
                  <a:pt x="1787" y="9985"/>
                </a:cubicBezTo>
                <a:cubicBezTo>
                  <a:pt x="2275" y="9985"/>
                  <a:pt x="2746" y="9606"/>
                  <a:pt x="2746" y="9041"/>
                </a:cubicBezTo>
                <a:cubicBezTo>
                  <a:pt x="2746" y="8898"/>
                  <a:pt x="2698" y="8755"/>
                  <a:pt x="2651" y="8636"/>
                </a:cubicBezTo>
                <a:lnTo>
                  <a:pt x="4889" y="6398"/>
                </a:lnTo>
                <a:lnTo>
                  <a:pt x="4889" y="6398"/>
                </a:lnTo>
                <a:lnTo>
                  <a:pt x="4294" y="8636"/>
                </a:lnTo>
                <a:cubicBezTo>
                  <a:pt x="3222" y="8708"/>
                  <a:pt x="3079" y="10208"/>
                  <a:pt x="4103" y="10494"/>
                </a:cubicBezTo>
                <a:cubicBezTo>
                  <a:pt x="4199" y="10520"/>
                  <a:pt x="4291" y="10533"/>
                  <a:pt x="4379" y="10533"/>
                </a:cubicBezTo>
                <a:cubicBezTo>
                  <a:pt x="5234" y="10533"/>
                  <a:pt x="5688" y="9364"/>
                  <a:pt x="4889" y="8803"/>
                </a:cubicBezTo>
                <a:lnTo>
                  <a:pt x="5508" y="6493"/>
                </a:lnTo>
                <a:cubicBezTo>
                  <a:pt x="5699" y="6493"/>
                  <a:pt x="5889" y="6445"/>
                  <a:pt x="6056" y="6350"/>
                </a:cubicBezTo>
                <a:lnTo>
                  <a:pt x="6556" y="6850"/>
                </a:lnTo>
                <a:cubicBezTo>
                  <a:pt x="6270" y="7422"/>
                  <a:pt x="6651" y="8112"/>
                  <a:pt x="7318" y="8184"/>
                </a:cubicBezTo>
                <a:lnTo>
                  <a:pt x="7509" y="8970"/>
                </a:lnTo>
                <a:cubicBezTo>
                  <a:pt x="6703" y="9514"/>
                  <a:pt x="7132" y="10717"/>
                  <a:pt x="8014" y="10717"/>
                </a:cubicBezTo>
                <a:cubicBezTo>
                  <a:pt x="8096" y="10717"/>
                  <a:pt x="8182" y="10707"/>
                  <a:pt x="8271" y="10684"/>
                </a:cubicBezTo>
                <a:cubicBezTo>
                  <a:pt x="9295" y="10422"/>
                  <a:pt x="9176" y="8898"/>
                  <a:pt x="8104" y="8827"/>
                </a:cubicBezTo>
                <a:lnTo>
                  <a:pt x="7914" y="8041"/>
                </a:lnTo>
                <a:cubicBezTo>
                  <a:pt x="8033" y="7969"/>
                  <a:pt x="8104" y="7874"/>
                  <a:pt x="8176" y="7755"/>
                </a:cubicBezTo>
                <a:lnTo>
                  <a:pt x="8961" y="7969"/>
                </a:lnTo>
                <a:cubicBezTo>
                  <a:pt x="9023" y="8495"/>
                  <a:pt x="9467" y="8820"/>
                  <a:pt x="9921" y="8820"/>
                </a:cubicBezTo>
                <a:cubicBezTo>
                  <a:pt x="10165" y="8820"/>
                  <a:pt x="10413" y="8726"/>
                  <a:pt x="10605" y="8517"/>
                </a:cubicBezTo>
                <a:cubicBezTo>
                  <a:pt x="11152" y="7898"/>
                  <a:pt x="10724" y="6922"/>
                  <a:pt x="9914" y="6922"/>
                </a:cubicBezTo>
                <a:lnTo>
                  <a:pt x="9914" y="6945"/>
                </a:lnTo>
                <a:cubicBezTo>
                  <a:pt x="9604" y="6945"/>
                  <a:pt x="9295" y="7088"/>
                  <a:pt x="9128" y="7374"/>
                </a:cubicBezTo>
                <a:lnTo>
                  <a:pt x="8342" y="7160"/>
                </a:lnTo>
                <a:cubicBezTo>
                  <a:pt x="8295" y="6683"/>
                  <a:pt x="7890" y="6302"/>
                  <a:pt x="7390" y="6302"/>
                </a:cubicBezTo>
                <a:cubicBezTo>
                  <a:pt x="7247" y="6302"/>
                  <a:pt x="7128" y="6350"/>
                  <a:pt x="6985" y="6398"/>
                </a:cubicBezTo>
                <a:lnTo>
                  <a:pt x="6509" y="5921"/>
                </a:lnTo>
                <a:cubicBezTo>
                  <a:pt x="6604" y="5755"/>
                  <a:pt x="6651" y="5564"/>
                  <a:pt x="6651" y="5374"/>
                </a:cubicBezTo>
                <a:lnTo>
                  <a:pt x="8961" y="4754"/>
                </a:lnTo>
                <a:cubicBezTo>
                  <a:pt x="9158" y="5037"/>
                  <a:pt x="9440" y="5159"/>
                  <a:pt x="9719" y="5159"/>
                </a:cubicBezTo>
                <a:cubicBezTo>
                  <a:pt x="10287" y="5159"/>
                  <a:pt x="10844" y="4655"/>
                  <a:pt x="10652" y="3969"/>
                </a:cubicBezTo>
                <a:cubicBezTo>
                  <a:pt x="10521" y="3497"/>
                  <a:pt x="10132" y="3273"/>
                  <a:pt x="9743" y="3273"/>
                </a:cubicBezTo>
                <a:cubicBezTo>
                  <a:pt x="9288" y="3273"/>
                  <a:pt x="8833" y="3581"/>
                  <a:pt x="8795" y="4159"/>
                </a:cubicBezTo>
                <a:lnTo>
                  <a:pt x="6556" y="4754"/>
                </a:lnTo>
                <a:lnTo>
                  <a:pt x="8795" y="2516"/>
                </a:lnTo>
                <a:cubicBezTo>
                  <a:pt x="8914" y="2564"/>
                  <a:pt x="9057" y="2587"/>
                  <a:pt x="9200" y="2587"/>
                </a:cubicBezTo>
                <a:cubicBezTo>
                  <a:pt x="10033" y="2587"/>
                  <a:pt x="10462" y="1587"/>
                  <a:pt x="9866" y="992"/>
                </a:cubicBezTo>
                <a:cubicBezTo>
                  <a:pt x="9675" y="800"/>
                  <a:pt x="9438" y="715"/>
                  <a:pt x="9206" y="715"/>
                </a:cubicBezTo>
                <a:cubicBezTo>
                  <a:pt x="8718" y="715"/>
                  <a:pt x="8247" y="1094"/>
                  <a:pt x="8247" y="1659"/>
                </a:cubicBezTo>
                <a:cubicBezTo>
                  <a:pt x="8247" y="1802"/>
                  <a:pt x="8295" y="1921"/>
                  <a:pt x="8342" y="2063"/>
                </a:cubicBezTo>
                <a:lnTo>
                  <a:pt x="6104" y="4302"/>
                </a:lnTo>
                <a:lnTo>
                  <a:pt x="6699" y="2040"/>
                </a:lnTo>
                <a:cubicBezTo>
                  <a:pt x="7771" y="1968"/>
                  <a:pt x="7914" y="468"/>
                  <a:pt x="6890" y="182"/>
                </a:cubicBezTo>
                <a:cubicBezTo>
                  <a:pt x="6795" y="156"/>
                  <a:pt x="6705" y="144"/>
                  <a:pt x="6618" y="144"/>
                </a:cubicBezTo>
                <a:cubicBezTo>
                  <a:pt x="5760" y="144"/>
                  <a:pt x="5304" y="1332"/>
                  <a:pt x="6104" y="1873"/>
                </a:cubicBezTo>
                <a:lnTo>
                  <a:pt x="5485" y="4207"/>
                </a:lnTo>
                <a:cubicBezTo>
                  <a:pt x="5294" y="4207"/>
                  <a:pt x="5104" y="4254"/>
                  <a:pt x="4937" y="4350"/>
                </a:cubicBezTo>
                <a:lnTo>
                  <a:pt x="4437" y="3873"/>
                </a:lnTo>
                <a:cubicBezTo>
                  <a:pt x="4508" y="3730"/>
                  <a:pt x="4532" y="3588"/>
                  <a:pt x="4532" y="3469"/>
                </a:cubicBezTo>
                <a:cubicBezTo>
                  <a:pt x="4532" y="2968"/>
                  <a:pt x="4151" y="2564"/>
                  <a:pt x="3675" y="2516"/>
                </a:cubicBezTo>
                <a:lnTo>
                  <a:pt x="3484" y="1730"/>
                </a:lnTo>
                <a:cubicBezTo>
                  <a:pt x="4284" y="1189"/>
                  <a:pt x="3867" y="1"/>
                  <a:pt x="299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4849;p61">
            <a:extLst>
              <a:ext uri="{FF2B5EF4-FFF2-40B4-BE49-F238E27FC236}">
                <a16:creationId xmlns:a16="http://schemas.microsoft.com/office/drawing/2014/main" id="{5DBE5208-80D0-49A6-A07B-D25AB1290314}"/>
              </a:ext>
            </a:extLst>
          </p:cNvPr>
          <p:cNvGrpSpPr/>
          <p:nvPr/>
        </p:nvGrpSpPr>
        <p:grpSpPr>
          <a:xfrm>
            <a:off x="7131015" y="3782912"/>
            <a:ext cx="270984" cy="271040"/>
            <a:chOff x="5049725" y="2027900"/>
            <a:chExt cx="481750" cy="481850"/>
          </a:xfrm>
        </p:grpSpPr>
        <p:sp>
          <p:nvSpPr>
            <p:cNvPr id="31" name="Google Shape;4850;p61">
              <a:extLst>
                <a:ext uri="{FF2B5EF4-FFF2-40B4-BE49-F238E27FC236}">
                  <a16:creationId xmlns:a16="http://schemas.microsoft.com/office/drawing/2014/main" id="{4D3E03E5-CFDB-16C5-B4A8-0CCC536B6EEE}"/>
                </a:ext>
              </a:extLst>
            </p:cNvPr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5" name="Google Shape;4851;p61">
              <a:extLst>
                <a:ext uri="{FF2B5EF4-FFF2-40B4-BE49-F238E27FC236}">
                  <a16:creationId xmlns:a16="http://schemas.microsoft.com/office/drawing/2014/main" id="{F9C2899E-0B93-A6A7-B39E-1E0D793E0814}"/>
                </a:ext>
              </a:extLst>
            </p:cNvPr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0" name="Google Shape;4852;p61">
              <a:extLst>
                <a:ext uri="{FF2B5EF4-FFF2-40B4-BE49-F238E27FC236}">
                  <a16:creationId xmlns:a16="http://schemas.microsoft.com/office/drawing/2014/main" id="{DC56989B-72F3-4657-1524-01838159F171}"/>
                </a:ext>
              </a:extLst>
            </p:cNvPr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1" name="Google Shape;4853;p61">
              <a:extLst>
                <a:ext uri="{FF2B5EF4-FFF2-40B4-BE49-F238E27FC236}">
                  <a16:creationId xmlns:a16="http://schemas.microsoft.com/office/drawing/2014/main" id="{054CB58A-3F4C-BFF1-62E3-FAEAF7C20640}"/>
                </a:ext>
              </a:extLst>
            </p:cNvPr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" name="Google Shape;4854;p61">
              <a:extLst>
                <a:ext uri="{FF2B5EF4-FFF2-40B4-BE49-F238E27FC236}">
                  <a16:creationId xmlns:a16="http://schemas.microsoft.com/office/drawing/2014/main" id="{FC6E0712-B483-C959-659B-150E351DC0D2}"/>
                </a:ext>
              </a:extLst>
            </p:cNvPr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55;p61">
              <a:extLst>
                <a:ext uri="{FF2B5EF4-FFF2-40B4-BE49-F238E27FC236}">
                  <a16:creationId xmlns:a16="http://schemas.microsoft.com/office/drawing/2014/main" id="{86768933-EDE8-BA60-8AA7-6D5F3F2F5FD4}"/>
                </a:ext>
              </a:extLst>
            </p:cNvPr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56;p61">
              <a:extLst>
                <a:ext uri="{FF2B5EF4-FFF2-40B4-BE49-F238E27FC236}">
                  <a16:creationId xmlns:a16="http://schemas.microsoft.com/office/drawing/2014/main" id="{E69FADA1-944E-64C4-518F-211AE4E9E3F3}"/>
                </a:ext>
              </a:extLst>
            </p:cNvPr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5" name="Google Shape;4857;p61">
              <a:extLst>
                <a:ext uri="{FF2B5EF4-FFF2-40B4-BE49-F238E27FC236}">
                  <a16:creationId xmlns:a16="http://schemas.microsoft.com/office/drawing/2014/main" id="{A83684F1-8EC0-0968-E151-F11CD7E00843}"/>
                </a:ext>
              </a:extLst>
            </p:cNvPr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8555C05F-3592-5C74-6F1D-10DC3C9DBE56}"/>
              </a:ext>
            </a:extLst>
          </p:cNvPr>
          <p:cNvSpPr/>
          <p:nvPr/>
        </p:nvSpPr>
        <p:spPr>
          <a:xfrm>
            <a:off x="3819913" y="2538814"/>
            <a:ext cx="2734310" cy="536449"/>
          </a:xfrm>
          <a:prstGeom prst="rect">
            <a:avLst/>
          </a:prstGeom>
          <a:noFill/>
          <a:ln>
            <a:solidFill>
              <a:srgbClr val="7F3DF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0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E1EBF2B-A50C-096C-5B0E-FB9C5C90C1EC}"/>
              </a:ext>
            </a:extLst>
          </p:cNvPr>
          <p:cNvSpPr txBox="1"/>
          <p:nvPr/>
        </p:nvSpPr>
        <p:spPr>
          <a:xfrm>
            <a:off x="3800483" y="2595665"/>
            <a:ext cx="2850169" cy="536448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1">
                <a:solidFill>
                  <a:schemeClr val="accent6"/>
                </a:solidFill>
                <a:latin typeface="Graphik"/>
              </a:rPr>
              <a:t>Competency Center</a:t>
            </a:r>
          </a:p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800" i="1">
                <a:solidFill>
                  <a:srgbClr val="FFFFFF"/>
                </a:solidFill>
                <a:latin typeface="Graphik"/>
              </a:rPr>
              <a:t>Research grade talent 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(Fellowships/PhDs) commingled with Experts/Masters (P4) and specia</a:t>
            </a:r>
            <a:r>
              <a:rPr lang="en-US" sz="800" i="1">
                <a:solidFill>
                  <a:srgbClr val="FFFFFF"/>
                </a:solidFill>
                <a:latin typeface="Graphik"/>
              </a:rPr>
              <a:t>lists (P3)</a:t>
            </a:r>
            <a:endParaRPr kumimoji="0" lang="en-US" sz="8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7C3930-B63F-6A11-F9ED-76C7770AD39D}"/>
              </a:ext>
            </a:extLst>
          </p:cNvPr>
          <p:cNvSpPr txBox="1"/>
          <p:nvPr/>
        </p:nvSpPr>
        <p:spPr>
          <a:xfrm>
            <a:off x="4648169" y="2379427"/>
            <a:ext cx="1203991" cy="191608"/>
          </a:xfrm>
          <a:prstGeom prst="rect">
            <a:avLst/>
          </a:prstGeom>
          <a:solidFill>
            <a:srgbClr val="7F3DF6"/>
          </a:solidFill>
          <a:ln w="9525">
            <a:solidFill>
              <a:srgbClr val="7F3DF6"/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rgbClr val="000000"/>
                </a:solidFill>
                <a:latin typeface="Graphi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20-25% (niche)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B7338EE-B1AB-D2B5-2BAE-4327C554005D}"/>
              </a:ext>
            </a:extLst>
          </p:cNvPr>
          <p:cNvCxnSpPr>
            <a:cxnSpLocks/>
          </p:cNvCxnSpPr>
          <p:nvPr/>
        </p:nvCxnSpPr>
        <p:spPr>
          <a:xfrm>
            <a:off x="7231266" y="5598026"/>
            <a:ext cx="3816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147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DD74B-625F-923D-3B0D-D6935AF98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4">
            <a:extLst>
              <a:ext uri="{FF2B5EF4-FFF2-40B4-BE49-F238E27FC236}">
                <a16:creationId xmlns:a16="http://schemas.microsoft.com/office/drawing/2014/main" id="{C53395EF-4D09-0465-0422-03D66ACCF16E}"/>
              </a:ext>
            </a:extLst>
          </p:cNvPr>
          <p:cNvSpPr/>
          <p:nvPr/>
        </p:nvSpPr>
        <p:spPr>
          <a:xfrm>
            <a:off x="347581" y="1309392"/>
            <a:ext cx="11463420" cy="1243630"/>
          </a:xfrm>
          <a:prstGeom prst="roundRect">
            <a:avLst>
              <a:gd name="adj" fmla="val 5797"/>
            </a:avLst>
          </a:prstGeom>
          <a:noFill/>
          <a:ln w="10160">
            <a:solidFill>
              <a:srgbClr val="6907F9">
                <a:alpha val="69804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3E48A22-127F-4301-C54F-A7FA7EADD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44" y="213367"/>
            <a:ext cx="11430000" cy="49244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</a:rPr>
              <a:t>Globally connected across three dimensions, with an operating model that drives resource fungibility based on demand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D2092A-1041-EF96-13B2-F6C4C35F56D0}"/>
              </a:ext>
            </a:extLst>
          </p:cNvPr>
          <p:cNvSpPr txBox="1"/>
          <p:nvPr/>
        </p:nvSpPr>
        <p:spPr>
          <a:xfrm>
            <a:off x="435667" y="999427"/>
            <a:ext cx="5804462" cy="2439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en-US" sz="1600">
                <a:solidFill>
                  <a:schemeClr val="accent5"/>
                </a:solidFill>
                <a:latin typeface="Graphik"/>
              </a:rPr>
              <a:t>Three dimensions of </a:t>
            </a:r>
            <a:r>
              <a:rPr lang="en-US" sz="1600" b="1">
                <a:solidFill>
                  <a:schemeClr val="accent5"/>
                </a:solidFill>
                <a:latin typeface="Graphik"/>
              </a:rPr>
              <a:t>interconnected competency centers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65E451-9646-A459-21DC-6361325C2F40}"/>
              </a:ext>
            </a:extLst>
          </p:cNvPr>
          <p:cNvSpPr txBox="1"/>
          <p:nvPr/>
        </p:nvSpPr>
        <p:spPr>
          <a:xfrm>
            <a:off x="7208959" y="3191500"/>
            <a:ext cx="439994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b="1">
                <a:solidFill>
                  <a:schemeClr val="bg1"/>
                </a:solidFill>
                <a:latin typeface="Graphik"/>
              </a:rPr>
              <a:t>Supply Chain: </a:t>
            </a:r>
            <a:r>
              <a:rPr lang="en-US" sz="1200">
                <a:solidFill>
                  <a:schemeClr val="bg1"/>
                </a:solidFill>
              </a:rPr>
              <a:t>Depth in the iconic hub &amp; depth + scale via global satellites</a:t>
            </a:r>
            <a:endParaRPr kumimoji="0" lang="en-US" sz="14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A2F674-22DE-929F-39EF-F261B6664A47}"/>
              </a:ext>
            </a:extLst>
          </p:cNvPr>
          <p:cNvSpPr txBox="1"/>
          <p:nvPr/>
        </p:nvSpPr>
        <p:spPr>
          <a:xfrm>
            <a:off x="365581" y="2727289"/>
            <a:ext cx="106036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BE82FF"/>
                </a:solidFill>
                <a:effectLst/>
                <a:uLnTx/>
                <a:uFillTx/>
                <a:latin typeface="Graphik"/>
              </a:defRPr>
            </a:lvl1pPr>
          </a:lstStyle>
          <a:p>
            <a:r>
              <a:rPr lang="en-US" sz="1600">
                <a:solidFill>
                  <a:schemeClr val="accent5"/>
                </a:solidFill>
              </a:rPr>
              <a:t>Each Center operates as part of a </a:t>
            </a:r>
            <a:r>
              <a:rPr lang="en-US" sz="1600" b="1">
                <a:solidFill>
                  <a:schemeClr val="accent5"/>
                </a:solidFill>
              </a:rPr>
              <a:t>globally connected</a:t>
            </a:r>
            <a:r>
              <a:rPr lang="en-US" sz="1600">
                <a:solidFill>
                  <a:schemeClr val="accent5"/>
                </a:solidFill>
              </a:rPr>
              <a:t> fabric with a </a:t>
            </a:r>
            <a:r>
              <a:rPr lang="en-US" sz="1600" b="1">
                <a:solidFill>
                  <a:schemeClr val="accent5"/>
                </a:solidFill>
              </a:rPr>
              <a:t>deep domain </a:t>
            </a:r>
            <a:r>
              <a:rPr lang="en-US" sz="1600">
                <a:solidFill>
                  <a:schemeClr val="accent5"/>
                </a:solidFill>
              </a:rPr>
              <a:t>focus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BF92DEB-441C-31AA-652C-A47FE44DB1E7}"/>
              </a:ext>
            </a:extLst>
          </p:cNvPr>
          <p:cNvSpPr txBox="1"/>
          <p:nvPr/>
        </p:nvSpPr>
        <p:spPr>
          <a:xfrm>
            <a:off x="630230" y="1439935"/>
            <a:ext cx="118444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200" b="1" dirty="0">
                <a:solidFill>
                  <a:schemeClr val="bg1"/>
                </a:solidFill>
              </a:rPr>
              <a:t>AI-led: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66CC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Agentic AI  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|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66CC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Advanced Data 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| </a:t>
            </a:r>
            <a:r>
              <a:rPr lang="en-US" sz="1200" dirty="0">
                <a:solidFill>
                  <a:srgbClr val="FFFFFF"/>
                </a:solidFill>
                <a:latin typeface="Graphik"/>
              </a:rPr>
              <a:t>AI Infrastructure &amp; Governance </a:t>
            </a:r>
            <a:r>
              <a:rPr lang="en-US" sz="1200" dirty="0">
                <a:solidFill>
                  <a:schemeClr val="bg1"/>
                </a:solidFill>
              </a:rPr>
              <a:t>|</a:t>
            </a:r>
            <a:r>
              <a:rPr lang="en-US" sz="1200" dirty="0">
                <a:solidFill>
                  <a:srgbClr val="66CCFF"/>
                </a:solidFill>
              </a:rPr>
              <a:t>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Cybersecurity  |  Knowledge Services  |  Model Tuning  |  Physical AI</a:t>
            </a:r>
            <a:endParaRPr kumimoji="0" lang="en-US" sz="1200" b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6906ADD-7388-3040-80A2-3F0A3AE4547A}"/>
              </a:ext>
            </a:extLst>
          </p:cNvPr>
          <p:cNvSpPr txBox="1"/>
          <p:nvPr/>
        </p:nvSpPr>
        <p:spPr>
          <a:xfrm>
            <a:off x="648230" y="1809510"/>
            <a:ext cx="117705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</a:rPr>
              <a:t>Industry/ Function-led: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66CC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Supply Chain 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| </a:t>
            </a:r>
            <a:r>
              <a:rPr lang="en-US" sz="1200" b="1" dirty="0">
                <a:solidFill>
                  <a:srgbClr val="66CCFF"/>
                </a:solidFill>
              </a:rPr>
              <a:t>Banking</a:t>
            </a:r>
            <a:r>
              <a:rPr lang="en-US" sz="1200" dirty="0">
                <a:solidFill>
                  <a:srgbClr val="66CCFF"/>
                </a:solidFill>
              </a:rPr>
              <a:t> </a:t>
            </a:r>
            <a:r>
              <a:rPr lang="en-US" sz="1200" dirty="0">
                <a:solidFill>
                  <a:srgbClr val="FFFFFF"/>
                </a:solidFill>
              </a:rPr>
              <a:t> |  </a:t>
            </a:r>
            <a:r>
              <a:rPr lang="en-US" sz="1200" b="1" dirty="0">
                <a:solidFill>
                  <a:srgbClr val="66CCFF"/>
                </a:solidFill>
              </a:rPr>
              <a:t>Energy</a:t>
            </a:r>
            <a:r>
              <a:rPr lang="en-US" sz="1200" dirty="0">
                <a:solidFill>
                  <a:srgbClr val="66CCFF"/>
                </a:solidFill>
              </a:rPr>
              <a:t> </a:t>
            </a:r>
            <a:r>
              <a:rPr lang="en-US" sz="1200" dirty="0">
                <a:solidFill>
                  <a:srgbClr val="FFFFFF"/>
                </a:solidFill>
              </a:rPr>
              <a:t>| </a:t>
            </a:r>
            <a:r>
              <a:rPr lang="en-US" sz="1200" b="1" dirty="0">
                <a:solidFill>
                  <a:srgbClr val="66CCFF"/>
                </a:solidFill>
              </a:rPr>
              <a:t>CGRT</a:t>
            </a:r>
            <a:r>
              <a:rPr lang="en-US" sz="1200" b="1" dirty="0">
                <a:solidFill>
                  <a:srgbClr val="FFFFFF"/>
                </a:solidFill>
              </a:rPr>
              <a:t>  </a:t>
            </a:r>
            <a:r>
              <a:rPr lang="en-US" sz="1200" dirty="0">
                <a:solidFill>
                  <a:srgbClr val="FFFFFF"/>
                </a:solidFill>
              </a:rPr>
              <a:t>| </a:t>
            </a:r>
            <a:r>
              <a:rPr lang="en-US" sz="1200" b="1" dirty="0">
                <a:solidFill>
                  <a:srgbClr val="66CCFF"/>
                </a:solidFill>
              </a:rPr>
              <a:t>SONG</a:t>
            </a:r>
            <a:r>
              <a:rPr lang="en-US" sz="1200" dirty="0">
                <a:solidFill>
                  <a:srgbClr val="FFFFFF"/>
                </a:solidFill>
              </a:rPr>
              <a:t> |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Finance  |  Talent  |  Song  |  | Life Sciences  </a:t>
            </a:r>
            <a:endParaRPr kumimoji="0" lang="en-US" sz="1200" b="0" u="none" strike="noStrike" kern="1200" cap="none" spc="0" normalizeH="0" baseline="0" noProof="0" dirty="0">
              <a:ln>
                <a:noFill/>
              </a:ln>
              <a:solidFill>
                <a:srgbClr val="BE82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3FE1CDA-5329-9273-17D5-D8049A1B5411}"/>
              </a:ext>
            </a:extLst>
          </p:cNvPr>
          <p:cNvSpPr txBox="1"/>
          <p:nvPr/>
        </p:nvSpPr>
        <p:spPr>
          <a:xfrm>
            <a:off x="630230" y="2165296"/>
            <a:ext cx="117705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</a:rPr>
              <a:t>Ecosystem-led: </a:t>
            </a:r>
            <a:r>
              <a:rPr lang="en-US" sz="1200" b="1" dirty="0">
                <a:solidFill>
                  <a:srgbClr val="66CCFF"/>
                </a:solidFill>
                <a:latin typeface="Graphik"/>
              </a:rPr>
              <a:t>Anthropic  |  Open AI 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|  Mistral  |  Palantir  |  Snowflake  |  Data bricks</a:t>
            </a:r>
            <a:endParaRPr kumimoji="0" lang="en-US" sz="1200" b="0" u="none" strike="noStrike" kern="1200" cap="none" spc="0" normalizeH="0" baseline="0" noProof="0" dirty="0">
              <a:ln>
                <a:noFill/>
              </a:ln>
              <a:solidFill>
                <a:srgbClr val="BE82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9293F3-DBD7-568D-2711-2A260F968DF3}"/>
              </a:ext>
            </a:extLst>
          </p:cNvPr>
          <p:cNvSpPr/>
          <p:nvPr/>
        </p:nvSpPr>
        <p:spPr>
          <a:xfrm>
            <a:off x="612230" y="1473595"/>
            <a:ext cx="36000" cy="180000"/>
          </a:xfrm>
          <a:prstGeom prst="rect">
            <a:avLst/>
          </a:prstGeom>
          <a:solidFill>
            <a:srgbClr val="B45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0696E8-434B-B3C9-197B-8A754434153A}"/>
              </a:ext>
            </a:extLst>
          </p:cNvPr>
          <p:cNvSpPr/>
          <p:nvPr/>
        </p:nvSpPr>
        <p:spPr>
          <a:xfrm>
            <a:off x="612230" y="1874397"/>
            <a:ext cx="36000" cy="180000"/>
          </a:xfrm>
          <a:prstGeom prst="rect">
            <a:avLst/>
          </a:prstGeom>
          <a:solidFill>
            <a:srgbClr val="A05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>
              <a:solidFill>
                <a:schemeClr val="accent3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151E6E-AFC2-99B3-8F35-06A010248419}"/>
              </a:ext>
            </a:extLst>
          </p:cNvPr>
          <p:cNvSpPr/>
          <p:nvPr/>
        </p:nvSpPr>
        <p:spPr>
          <a:xfrm>
            <a:off x="612230" y="2234801"/>
            <a:ext cx="36000" cy="180000"/>
          </a:xfrm>
          <a:prstGeom prst="rect">
            <a:avLst/>
          </a:prstGeom>
          <a:solidFill>
            <a:srgbClr val="A1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82774C-6FEA-ECBC-5F13-D3D823BDFF61}"/>
              </a:ext>
            </a:extLst>
          </p:cNvPr>
          <p:cNvSpPr txBox="1"/>
          <p:nvPr/>
        </p:nvSpPr>
        <p:spPr>
          <a:xfrm>
            <a:off x="10203587" y="971362"/>
            <a:ext cx="15961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66CC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Phase 1 centers</a:t>
            </a:r>
            <a:endParaRPr lang="en-US" sz="1400" b="1">
              <a:solidFill>
                <a:srgbClr val="66CC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437B4D-4B8E-97D8-CEEC-2461FD05FDD0}"/>
              </a:ext>
            </a:extLst>
          </p:cNvPr>
          <p:cNvSpPr txBox="1"/>
          <p:nvPr/>
        </p:nvSpPr>
        <p:spPr>
          <a:xfrm>
            <a:off x="373580" y="1460782"/>
            <a:ext cx="247650" cy="21765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400" noProof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6EE2DC-C8A8-3880-7C58-6B2EA0A94588}"/>
              </a:ext>
            </a:extLst>
          </p:cNvPr>
          <p:cNvSpPr txBox="1"/>
          <p:nvPr/>
        </p:nvSpPr>
        <p:spPr>
          <a:xfrm>
            <a:off x="373580" y="1830714"/>
            <a:ext cx="247650" cy="21765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400" noProof="0">
                <a:solidFill>
                  <a:schemeClr val="accent5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588F5C-E7F7-E2D6-26C6-3552C254E4D8}"/>
              </a:ext>
            </a:extLst>
          </p:cNvPr>
          <p:cNvSpPr txBox="1"/>
          <p:nvPr/>
        </p:nvSpPr>
        <p:spPr>
          <a:xfrm>
            <a:off x="373580" y="2210912"/>
            <a:ext cx="247650" cy="21765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400" noProof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61E685-43B7-9327-85D9-93CA59F00EA3}"/>
              </a:ext>
            </a:extLst>
          </p:cNvPr>
          <p:cNvSpPr txBox="1"/>
          <p:nvPr/>
        </p:nvSpPr>
        <p:spPr>
          <a:xfrm>
            <a:off x="1788472" y="3191500"/>
            <a:ext cx="5556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schemeClr val="bg1"/>
                </a:solidFill>
                <a:latin typeface="Graphik"/>
              </a:rPr>
              <a:t>Advanced Data: </a:t>
            </a:r>
            <a:r>
              <a:rPr lang="en-US" sz="1200">
                <a:solidFill>
                  <a:schemeClr val="bg1"/>
                </a:solidFill>
              </a:rPr>
              <a:t>Distributed depth and scale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FC26FB-354E-3769-9A80-5FE71CF7542B}"/>
              </a:ext>
            </a:extLst>
          </p:cNvPr>
          <p:cNvSpPr txBox="1"/>
          <p:nvPr/>
        </p:nvSpPr>
        <p:spPr>
          <a:xfrm>
            <a:off x="6132944" y="3191500"/>
            <a:ext cx="1033280" cy="307777"/>
          </a:xfrm>
          <a:prstGeom prst="parallelogram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 anchor="ctr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000" noProof="0"/>
              <a:t>Archetype 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03866D-3557-5024-9D16-FE59D0F8DD07}"/>
              </a:ext>
            </a:extLst>
          </p:cNvPr>
          <p:cNvGrpSpPr/>
          <p:nvPr/>
        </p:nvGrpSpPr>
        <p:grpSpPr>
          <a:xfrm>
            <a:off x="6490143" y="3692752"/>
            <a:ext cx="4925324" cy="2904522"/>
            <a:chOff x="6384751" y="3463932"/>
            <a:chExt cx="5109390" cy="3013068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DC0C083E-AF96-9459-45AA-EA2B1386C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4751" y="3463932"/>
              <a:ext cx="5109390" cy="3013068"/>
            </a:xfrm>
            <a:prstGeom prst="rect">
              <a:avLst/>
            </a:prstGeom>
          </p:spPr>
        </p:pic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D8AFB92E-082F-3F29-D986-3B2744DE23BC}"/>
                </a:ext>
              </a:extLst>
            </p:cNvPr>
            <p:cNvSpPr/>
            <p:nvPr/>
          </p:nvSpPr>
          <p:spPr>
            <a:xfrm>
              <a:off x="9764727" y="5151776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Bangalore, India</a:t>
              </a:r>
            </a:p>
          </p:txBody>
        </p:sp>
        <p:sp>
          <p:nvSpPr>
            <p:cNvPr id="167" name="Rectangle: Rounded Corners 166">
              <a:extLst>
                <a:ext uri="{FF2B5EF4-FFF2-40B4-BE49-F238E27FC236}">
                  <a16:creationId xmlns:a16="http://schemas.microsoft.com/office/drawing/2014/main" id="{D3E9024A-0C64-8DFF-1F97-C539FDB2AF6B}"/>
                </a:ext>
              </a:extLst>
            </p:cNvPr>
            <p:cNvSpPr/>
            <p:nvPr/>
          </p:nvSpPr>
          <p:spPr>
            <a:xfrm>
              <a:off x="8701073" y="4333899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Barcelona, Spain</a:t>
              </a:r>
            </a:p>
          </p:txBody>
        </p:sp>
        <p:sp>
          <p:nvSpPr>
            <p:cNvPr id="172" name="Rectangle: Rounded Corners 171">
              <a:extLst>
                <a:ext uri="{FF2B5EF4-FFF2-40B4-BE49-F238E27FC236}">
                  <a16:creationId xmlns:a16="http://schemas.microsoft.com/office/drawing/2014/main" id="{7537CAB3-E210-79A5-1A95-60E582710A17}"/>
                </a:ext>
              </a:extLst>
            </p:cNvPr>
            <p:cNvSpPr/>
            <p:nvPr/>
          </p:nvSpPr>
          <p:spPr>
            <a:xfrm>
              <a:off x="7894265" y="5869877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Buenos Aires, Argentina</a:t>
              </a:r>
            </a:p>
          </p:txBody>
        </p:sp>
        <p:sp>
          <p:nvSpPr>
            <p:cNvPr id="173" name="Rectangle: Rounded Corners 172">
              <a:extLst>
                <a:ext uri="{FF2B5EF4-FFF2-40B4-BE49-F238E27FC236}">
                  <a16:creationId xmlns:a16="http://schemas.microsoft.com/office/drawing/2014/main" id="{9BD71E38-0BAB-D6AA-D2BC-8EF45CEB819D}"/>
                </a:ext>
              </a:extLst>
            </p:cNvPr>
            <p:cNvSpPr/>
            <p:nvPr/>
          </p:nvSpPr>
          <p:spPr>
            <a:xfrm>
              <a:off x="7644069" y="4678205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New York, USA</a:t>
              </a:r>
            </a:p>
          </p:txBody>
        </p:sp>
        <p:sp>
          <p:nvSpPr>
            <p:cNvPr id="174" name="Rectangle: Rounded Corners 173">
              <a:extLst>
                <a:ext uri="{FF2B5EF4-FFF2-40B4-BE49-F238E27FC236}">
                  <a16:creationId xmlns:a16="http://schemas.microsoft.com/office/drawing/2014/main" id="{1178D437-71A7-3618-48E9-A6FEB8FB549D}"/>
                </a:ext>
              </a:extLst>
            </p:cNvPr>
            <p:cNvSpPr/>
            <p:nvPr/>
          </p:nvSpPr>
          <p:spPr>
            <a:xfrm>
              <a:off x="10012377" y="4670013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Gurugram, India</a:t>
              </a: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0F770FC-8FE7-1376-50CF-0A9B851B917C}"/>
                </a:ext>
              </a:extLst>
            </p:cNvPr>
            <p:cNvSpPr/>
            <p:nvPr/>
          </p:nvSpPr>
          <p:spPr>
            <a:xfrm>
              <a:off x="7854950" y="4364716"/>
              <a:ext cx="882650" cy="319644"/>
            </a:xfrm>
            <a:custGeom>
              <a:avLst/>
              <a:gdLst>
                <a:gd name="csX0" fmla="*/ 0 w 882650"/>
                <a:gd name="csY0" fmla="*/ 205344 h 319644"/>
                <a:gd name="csX1" fmla="*/ 469900 w 882650"/>
                <a:gd name="csY1" fmla="*/ 2144 h 319644"/>
                <a:gd name="csX2" fmla="*/ 882650 w 882650"/>
                <a:gd name="csY2" fmla="*/ 319644 h 3196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82650" h="319644">
                  <a:moveTo>
                    <a:pt x="0" y="205344"/>
                  </a:moveTo>
                  <a:cubicBezTo>
                    <a:pt x="161396" y="94219"/>
                    <a:pt x="322792" y="-16906"/>
                    <a:pt x="469900" y="2144"/>
                  </a:cubicBezTo>
                  <a:cubicBezTo>
                    <a:pt x="617008" y="21194"/>
                    <a:pt x="749829" y="170419"/>
                    <a:pt x="882650" y="319644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C20EF27-7E34-983D-5574-A5FE2D9AF310}"/>
                </a:ext>
              </a:extLst>
            </p:cNvPr>
            <p:cNvSpPr/>
            <p:nvPr/>
          </p:nvSpPr>
          <p:spPr>
            <a:xfrm>
              <a:off x="7867650" y="4678010"/>
              <a:ext cx="857250" cy="1212850"/>
            </a:xfrm>
            <a:custGeom>
              <a:avLst/>
              <a:gdLst>
                <a:gd name="csX0" fmla="*/ 857250 w 857250"/>
                <a:gd name="csY0" fmla="*/ 0 h 1212850"/>
                <a:gd name="csX1" fmla="*/ 279400 w 857250"/>
                <a:gd name="csY1" fmla="*/ 609600 h 1212850"/>
                <a:gd name="csX2" fmla="*/ 0 w 857250"/>
                <a:gd name="csY2" fmla="*/ 1212850 h 1212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57250" h="1212850">
                  <a:moveTo>
                    <a:pt x="857250" y="0"/>
                  </a:moveTo>
                  <a:cubicBezTo>
                    <a:pt x="639762" y="203729"/>
                    <a:pt x="422275" y="407458"/>
                    <a:pt x="279400" y="609600"/>
                  </a:cubicBezTo>
                  <a:cubicBezTo>
                    <a:pt x="136525" y="811742"/>
                    <a:pt x="68262" y="1012296"/>
                    <a:pt x="0" y="1212850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A73A791-2D7C-89BE-40D8-1CCE4CBB0D3B}"/>
                </a:ext>
              </a:extLst>
            </p:cNvPr>
            <p:cNvSpPr/>
            <p:nvPr/>
          </p:nvSpPr>
          <p:spPr>
            <a:xfrm>
              <a:off x="8750300" y="4492749"/>
              <a:ext cx="1212850" cy="407511"/>
            </a:xfrm>
            <a:custGeom>
              <a:avLst/>
              <a:gdLst>
                <a:gd name="csX0" fmla="*/ 0 w 1212850"/>
                <a:gd name="csY0" fmla="*/ 185261 h 407511"/>
                <a:gd name="csX1" fmla="*/ 755650 w 1212850"/>
                <a:gd name="csY1" fmla="*/ 7461 h 407511"/>
                <a:gd name="csX2" fmla="*/ 1212850 w 1212850"/>
                <a:gd name="csY2" fmla="*/ 407511 h 4075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212850" h="407511">
                  <a:moveTo>
                    <a:pt x="0" y="185261"/>
                  </a:moveTo>
                  <a:cubicBezTo>
                    <a:pt x="276754" y="77840"/>
                    <a:pt x="553508" y="-29581"/>
                    <a:pt x="755650" y="7461"/>
                  </a:cubicBezTo>
                  <a:cubicBezTo>
                    <a:pt x="957792" y="44503"/>
                    <a:pt x="1149350" y="400103"/>
                    <a:pt x="1212850" y="407511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8A321E2-3FA7-35F5-E819-052800F3B3DB}"/>
                </a:ext>
              </a:extLst>
            </p:cNvPr>
            <p:cNvSpPr/>
            <p:nvPr/>
          </p:nvSpPr>
          <p:spPr>
            <a:xfrm>
              <a:off x="8737600" y="4644645"/>
              <a:ext cx="1238250" cy="439765"/>
            </a:xfrm>
            <a:custGeom>
              <a:avLst/>
              <a:gdLst>
                <a:gd name="csX0" fmla="*/ 0 w 1238250"/>
                <a:gd name="csY0" fmla="*/ 52415 h 439765"/>
                <a:gd name="csX1" fmla="*/ 711200 w 1238250"/>
                <a:gd name="csY1" fmla="*/ 33365 h 439765"/>
                <a:gd name="csX2" fmla="*/ 1238250 w 1238250"/>
                <a:gd name="csY2" fmla="*/ 439765 h 4397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238250" h="439765">
                  <a:moveTo>
                    <a:pt x="0" y="52415"/>
                  </a:moveTo>
                  <a:cubicBezTo>
                    <a:pt x="252412" y="10611"/>
                    <a:pt x="504825" y="-31193"/>
                    <a:pt x="711200" y="33365"/>
                  </a:cubicBezTo>
                  <a:cubicBezTo>
                    <a:pt x="917575" y="97923"/>
                    <a:pt x="1077912" y="268844"/>
                    <a:pt x="1238250" y="439765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5DDC9CC4-2E07-F4F2-C708-A15C6208927F}"/>
                </a:ext>
              </a:extLst>
            </p:cNvPr>
            <p:cNvSpPr/>
            <p:nvPr/>
          </p:nvSpPr>
          <p:spPr>
            <a:xfrm>
              <a:off x="7821307" y="4535887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84FF07AE-3FBD-2735-FBF6-79711CC96F48}"/>
                </a:ext>
              </a:extLst>
            </p:cNvPr>
            <p:cNvSpPr/>
            <p:nvPr/>
          </p:nvSpPr>
          <p:spPr>
            <a:xfrm>
              <a:off x="7833413" y="5853243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11FA1A14-0AD9-F24B-C42B-46FF996C262C}"/>
                </a:ext>
              </a:extLst>
            </p:cNvPr>
            <p:cNvSpPr/>
            <p:nvPr/>
          </p:nvSpPr>
          <p:spPr>
            <a:xfrm>
              <a:off x="9922434" y="4888132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A32D0B49-13A3-987E-544A-AC9832E4D918}"/>
                </a:ext>
              </a:extLst>
            </p:cNvPr>
            <p:cNvSpPr/>
            <p:nvPr/>
          </p:nvSpPr>
          <p:spPr>
            <a:xfrm>
              <a:off x="9933430" y="5059386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C32F4EF6-2711-57E8-83FF-199BA5F856A3}"/>
                </a:ext>
              </a:extLst>
            </p:cNvPr>
            <p:cNvSpPr/>
            <p:nvPr/>
          </p:nvSpPr>
          <p:spPr>
            <a:xfrm>
              <a:off x="8713492" y="4654745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94F0873A-1DC9-94F2-49B6-B83241431DC1}"/>
                </a:ext>
              </a:extLst>
            </p:cNvPr>
            <p:cNvSpPr/>
            <p:nvPr/>
          </p:nvSpPr>
          <p:spPr>
            <a:xfrm>
              <a:off x="8688141" y="4631945"/>
              <a:ext cx="107802" cy="10780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56B2DB3-A6FF-1DD7-1EAE-6991468CDA1E}"/>
              </a:ext>
            </a:extLst>
          </p:cNvPr>
          <p:cNvGrpSpPr/>
          <p:nvPr/>
        </p:nvGrpSpPr>
        <p:grpSpPr>
          <a:xfrm>
            <a:off x="948738" y="3692752"/>
            <a:ext cx="5109391" cy="2764767"/>
            <a:chOff x="331078" y="3515960"/>
            <a:chExt cx="5464045" cy="2918837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90042239-353B-C3A6-84DE-C95FA768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31078" y="3515960"/>
              <a:ext cx="5013845" cy="2918837"/>
            </a:xfrm>
            <a:prstGeom prst="rect">
              <a:avLst/>
            </a:prstGeom>
          </p:spPr>
        </p:pic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40BFBA2E-6247-BA77-1B77-2A5FCB95BE4A}"/>
                </a:ext>
              </a:extLst>
            </p:cNvPr>
            <p:cNvSpPr/>
            <p:nvPr/>
          </p:nvSpPr>
          <p:spPr>
            <a:xfrm>
              <a:off x="461589" y="4855588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San Franciso, USA</a:t>
              </a: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CA1211AE-4594-A602-9446-062184BA44E0}"/>
                </a:ext>
              </a:extLst>
            </p:cNvPr>
            <p:cNvSpPr/>
            <p:nvPr/>
          </p:nvSpPr>
          <p:spPr>
            <a:xfrm>
              <a:off x="5027612" y="5962358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Sydney, Australia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867F5F61-6F14-596A-0AB6-5122B37C0071}"/>
                </a:ext>
              </a:extLst>
            </p:cNvPr>
            <p:cNvSpPr/>
            <p:nvPr/>
          </p:nvSpPr>
          <p:spPr>
            <a:xfrm>
              <a:off x="1648015" y="4486077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New York, USA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A062585-C249-2A92-5F28-BE59AC1E3B89}"/>
                </a:ext>
              </a:extLst>
            </p:cNvPr>
            <p:cNvSpPr/>
            <p:nvPr/>
          </p:nvSpPr>
          <p:spPr>
            <a:xfrm>
              <a:off x="2686050" y="4144610"/>
              <a:ext cx="400050" cy="279400"/>
            </a:xfrm>
            <a:custGeom>
              <a:avLst/>
              <a:gdLst>
                <a:gd name="csX0" fmla="*/ 0 w 400050"/>
                <a:gd name="csY0" fmla="*/ 279400 h 279400"/>
                <a:gd name="csX1" fmla="*/ 69850 w 400050"/>
                <a:gd name="csY1" fmla="*/ 31750 h 279400"/>
                <a:gd name="csX2" fmla="*/ 400050 w 400050"/>
                <a:gd name="csY2" fmla="*/ 0 h 2794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400050" h="279400">
                  <a:moveTo>
                    <a:pt x="0" y="279400"/>
                  </a:moveTo>
                  <a:cubicBezTo>
                    <a:pt x="1587" y="178858"/>
                    <a:pt x="3175" y="78317"/>
                    <a:pt x="69850" y="31750"/>
                  </a:cubicBezTo>
                  <a:cubicBezTo>
                    <a:pt x="136525" y="-14817"/>
                    <a:pt x="368300" y="23283"/>
                    <a:pt x="400050" y="0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69A8A63-8D01-3577-13E9-30911F59E90D}"/>
                </a:ext>
              </a:extLst>
            </p:cNvPr>
            <p:cNvSpPr/>
            <p:nvPr/>
          </p:nvSpPr>
          <p:spPr>
            <a:xfrm>
              <a:off x="1352550" y="4061515"/>
              <a:ext cx="1714500" cy="540295"/>
            </a:xfrm>
            <a:custGeom>
              <a:avLst/>
              <a:gdLst>
                <a:gd name="csX0" fmla="*/ 0 w 1714500"/>
                <a:gd name="csY0" fmla="*/ 540295 h 540295"/>
                <a:gd name="csX1" fmla="*/ 774700 w 1714500"/>
                <a:gd name="csY1" fmla="*/ 19595 h 540295"/>
                <a:gd name="csX2" fmla="*/ 1714500 w 1714500"/>
                <a:gd name="csY2" fmla="*/ 102145 h 5402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714500" h="540295">
                  <a:moveTo>
                    <a:pt x="0" y="540295"/>
                  </a:moveTo>
                  <a:cubicBezTo>
                    <a:pt x="244475" y="316457"/>
                    <a:pt x="488950" y="92620"/>
                    <a:pt x="774700" y="19595"/>
                  </a:cubicBezTo>
                  <a:cubicBezTo>
                    <a:pt x="1060450" y="-53430"/>
                    <a:pt x="1552575" y="101087"/>
                    <a:pt x="1714500" y="102145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29CCAD1-83C4-C167-2E0B-15F752B35242}"/>
                </a:ext>
              </a:extLst>
            </p:cNvPr>
            <p:cNvSpPr/>
            <p:nvPr/>
          </p:nvSpPr>
          <p:spPr>
            <a:xfrm>
              <a:off x="939800" y="4589272"/>
              <a:ext cx="431800" cy="196688"/>
            </a:xfrm>
            <a:custGeom>
              <a:avLst/>
              <a:gdLst>
                <a:gd name="csX0" fmla="*/ 0 w 431800"/>
                <a:gd name="csY0" fmla="*/ 196688 h 196688"/>
                <a:gd name="csX1" fmla="*/ 158750 w 431800"/>
                <a:gd name="csY1" fmla="*/ 12538 h 196688"/>
                <a:gd name="csX2" fmla="*/ 431800 w 431800"/>
                <a:gd name="csY2" fmla="*/ 12538 h 1966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431800" h="196688">
                  <a:moveTo>
                    <a:pt x="0" y="196688"/>
                  </a:moveTo>
                  <a:cubicBezTo>
                    <a:pt x="43391" y="119959"/>
                    <a:pt x="86783" y="43230"/>
                    <a:pt x="158750" y="12538"/>
                  </a:cubicBezTo>
                  <a:cubicBezTo>
                    <a:pt x="230717" y="-18154"/>
                    <a:pt x="365125" y="17830"/>
                    <a:pt x="431800" y="12538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4904816-0A62-0B0F-43B5-C961706DF4C3}"/>
                </a:ext>
              </a:extLst>
            </p:cNvPr>
            <p:cNvSpPr/>
            <p:nvPr/>
          </p:nvSpPr>
          <p:spPr>
            <a:xfrm>
              <a:off x="927100" y="3772349"/>
              <a:ext cx="2133600" cy="1026311"/>
            </a:xfrm>
            <a:custGeom>
              <a:avLst/>
              <a:gdLst>
                <a:gd name="csX0" fmla="*/ 0 w 2133600"/>
                <a:gd name="csY0" fmla="*/ 1026311 h 1026311"/>
                <a:gd name="csX1" fmla="*/ 742950 w 2133600"/>
                <a:gd name="csY1" fmla="*/ 16661 h 1026311"/>
                <a:gd name="csX2" fmla="*/ 2133600 w 2133600"/>
                <a:gd name="csY2" fmla="*/ 372261 h 10263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133600" h="1026311">
                  <a:moveTo>
                    <a:pt x="0" y="1026311"/>
                  </a:moveTo>
                  <a:cubicBezTo>
                    <a:pt x="193675" y="575990"/>
                    <a:pt x="387350" y="125669"/>
                    <a:pt x="742950" y="16661"/>
                  </a:cubicBezTo>
                  <a:cubicBezTo>
                    <a:pt x="1098550" y="-92347"/>
                    <a:pt x="1836208" y="369086"/>
                    <a:pt x="2133600" y="372261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6FE001D-4EDD-D7E8-E54C-E16092F8C1A9}"/>
                </a:ext>
              </a:extLst>
            </p:cNvPr>
            <p:cNvSpPr/>
            <p:nvPr/>
          </p:nvSpPr>
          <p:spPr>
            <a:xfrm>
              <a:off x="3892550" y="4737461"/>
              <a:ext cx="1047750" cy="1178799"/>
            </a:xfrm>
            <a:custGeom>
              <a:avLst/>
              <a:gdLst>
                <a:gd name="csX0" fmla="*/ 1047750 w 1047750"/>
                <a:gd name="csY0" fmla="*/ 1178799 h 1178799"/>
                <a:gd name="csX1" fmla="*/ 768350 w 1047750"/>
                <a:gd name="csY1" fmla="*/ 42149 h 1178799"/>
                <a:gd name="csX2" fmla="*/ 0 w 1047750"/>
                <a:gd name="csY2" fmla="*/ 353299 h 117879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047750" h="1178799">
                  <a:moveTo>
                    <a:pt x="1047750" y="1178799"/>
                  </a:moveTo>
                  <a:cubicBezTo>
                    <a:pt x="995362" y="679265"/>
                    <a:pt x="942975" y="179732"/>
                    <a:pt x="768350" y="42149"/>
                  </a:cubicBezTo>
                  <a:cubicBezTo>
                    <a:pt x="593725" y="-95434"/>
                    <a:pt x="296862" y="128932"/>
                    <a:pt x="0" y="353299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2C5D3A7-908A-F68E-F00C-918D7AC289BF}"/>
                </a:ext>
              </a:extLst>
            </p:cNvPr>
            <p:cNvSpPr/>
            <p:nvPr/>
          </p:nvSpPr>
          <p:spPr>
            <a:xfrm>
              <a:off x="2647863" y="4188632"/>
              <a:ext cx="425537" cy="252207"/>
            </a:xfrm>
            <a:custGeom>
              <a:avLst/>
              <a:gdLst>
                <a:gd name="csX0" fmla="*/ 30793 w 449893"/>
                <a:gd name="csY0" fmla="*/ 273050 h 273050"/>
                <a:gd name="csX1" fmla="*/ 43493 w 449893"/>
                <a:gd name="csY1" fmla="*/ 57150 h 273050"/>
                <a:gd name="csX2" fmla="*/ 449893 w 449893"/>
                <a:gd name="csY2" fmla="*/ 0 h 2730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449893" h="273050">
                  <a:moveTo>
                    <a:pt x="30793" y="273050"/>
                  </a:moveTo>
                  <a:cubicBezTo>
                    <a:pt x="2218" y="187854"/>
                    <a:pt x="-26357" y="102658"/>
                    <a:pt x="43493" y="57150"/>
                  </a:cubicBezTo>
                  <a:cubicBezTo>
                    <a:pt x="113343" y="11642"/>
                    <a:pt x="281618" y="5821"/>
                    <a:pt x="449893" y="0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A367FE8-70D0-6D69-C193-8DE4BBB4936D}"/>
                </a:ext>
              </a:extLst>
            </p:cNvPr>
            <p:cNvSpPr/>
            <p:nvPr/>
          </p:nvSpPr>
          <p:spPr>
            <a:xfrm>
              <a:off x="1371600" y="4573717"/>
              <a:ext cx="222250" cy="85243"/>
            </a:xfrm>
            <a:custGeom>
              <a:avLst/>
              <a:gdLst>
                <a:gd name="csX0" fmla="*/ 0 w 222250"/>
                <a:gd name="csY0" fmla="*/ 28093 h 85243"/>
                <a:gd name="csX1" fmla="*/ 165100 w 222250"/>
                <a:gd name="csY1" fmla="*/ 2693 h 85243"/>
                <a:gd name="csX2" fmla="*/ 222250 w 222250"/>
                <a:gd name="csY2" fmla="*/ 85243 h 852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22250" h="85243">
                  <a:moveTo>
                    <a:pt x="0" y="28093"/>
                  </a:moveTo>
                  <a:cubicBezTo>
                    <a:pt x="64029" y="10630"/>
                    <a:pt x="128058" y="-6832"/>
                    <a:pt x="165100" y="2693"/>
                  </a:cubicBezTo>
                  <a:cubicBezTo>
                    <a:pt x="202142" y="12218"/>
                    <a:pt x="212196" y="48730"/>
                    <a:pt x="222250" y="85243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F23AF77-04D7-41BB-F81F-65B567473A70}"/>
                </a:ext>
              </a:extLst>
            </p:cNvPr>
            <p:cNvSpPr/>
            <p:nvPr/>
          </p:nvSpPr>
          <p:spPr>
            <a:xfrm>
              <a:off x="3079750" y="4071480"/>
              <a:ext cx="838200" cy="1031980"/>
            </a:xfrm>
            <a:custGeom>
              <a:avLst/>
              <a:gdLst>
                <a:gd name="csX0" fmla="*/ 838200 w 838200"/>
                <a:gd name="csY0" fmla="*/ 1031980 h 1031980"/>
                <a:gd name="csX1" fmla="*/ 609600 w 838200"/>
                <a:gd name="csY1" fmla="*/ 98530 h 1031980"/>
                <a:gd name="csX2" fmla="*/ 0 w 838200"/>
                <a:gd name="csY2" fmla="*/ 73130 h 10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38200" h="1031980">
                  <a:moveTo>
                    <a:pt x="838200" y="1031980"/>
                  </a:moveTo>
                  <a:cubicBezTo>
                    <a:pt x="793750" y="645159"/>
                    <a:pt x="749300" y="258338"/>
                    <a:pt x="609600" y="98530"/>
                  </a:cubicBezTo>
                  <a:cubicBezTo>
                    <a:pt x="469900" y="-61278"/>
                    <a:pt x="234950" y="5926"/>
                    <a:pt x="0" y="73130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343C49F-7C09-64F7-D4EA-191C55BAEB62}"/>
                </a:ext>
              </a:extLst>
            </p:cNvPr>
            <p:cNvSpPr/>
            <p:nvPr/>
          </p:nvSpPr>
          <p:spPr>
            <a:xfrm>
              <a:off x="2679700" y="4299100"/>
              <a:ext cx="2247900" cy="1623510"/>
            </a:xfrm>
            <a:custGeom>
              <a:avLst/>
              <a:gdLst>
                <a:gd name="csX0" fmla="*/ 2247900 w 2247900"/>
                <a:gd name="csY0" fmla="*/ 1623510 h 1623510"/>
                <a:gd name="csX1" fmla="*/ 1504950 w 2247900"/>
                <a:gd name="csY1" fmla="*/ 150310 h 1623510"/>
                <a:gd name="csX2" fmla="*/ 0 w 2247900"/>
                <a:gd name="csY2" fmla="*/ 124910 h 16235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247900" h="1623510">
                  <a:moveTo>
                    <a:pt x="2247900" y="1623510"/>
                  </a:moveTo>
                  <a:cubicBezTo>
                    <a:pt x="2063750" y="1011793"/>
                    <a:pt x="1879600" y="400077"/>
                    <a:pt x="1504950" y="150310"/>
                  </a:cubicBezTo>
                  <a:cubicBezTo>
                    <a:pt x="1130300" y="-99457"/>
                    <a:pt x="565150" y="12726"/>
                    <a:pt x="0" y="124910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FB9488D-2CAD-E656-76EC-DCFE41F1F7AB}"/>
                </a:ext>
              </a:extLst>
            </p:cNvPr>
            <p:cNvSpPr/>
            <p:nvPr/>
          </p:nvSpPr>
          <p:spPr>
            <a:xfrm>
              <a:off x="933450" y="4779610"/>
              <a:ext cx="4000500" cy="1183024"/>
            </a:xfrm>
            <a:custGeom>
              <a:avLst/>
              <a:gdLst>
                <a:gd name="csX0" fmla="*/ 0 w 4000500"/>
                <a:gd name="csY0" fmla="*/ 0 h 1183024"/>
                <a:gd name="csX1" fmla="*/ 2203450 w 4000500"/>
                <a:gd name="csY1" fmla="*/ 1009650 h 1183024"/>
                <a:gd name="csX2" fmla="*/ 4000500 w 4000500"/>
                <a:gd name="csY2" fmla="*/ 1174750 h 11830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4000500" h="1183024">
                  <a:moveTo>
                    <a:pt x="0" y="0"/>
                  </a:moveTo>
                  <a:cubicBezTo>
                    <a:pt x="768350" y="406929"/>
                    <a:pt x="1536700" y="813858"/>
                    <a:pt x="2203450" y="1009650"/>
                  </a:cubicBezTo>
                  <a:cubicBezTo>
                    <a:pt x="2870200" y="1205442"/>
                    <a:pt x="3435350" y="1190096"/>
                    <a:pt x="4000500" y="1174750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EAE09E8-4BA6-6A99-0733-8B970F66F4D8}"/>
                </a:ext>
              </a:extLst>
            </p:cNvPr>
            <p:cNvSpPr/>
            <p:nvPr/>
          </p:nvSpPr>
          <p:spPr>
            <a:xfrm>
              <a:off x="939800" y="4372747"/>
              <a:ext cx="2965450" cy="718013"/>
            </a:xfrm>
            <a:custGeom>
              <a:avLst/>
              <a:gdLst>
                <a:gd name="csX0" fmla="*/ 0 w 2965450"/>
                <a:gd name="csY0" fmla="*/ 419563 h 718013"/>
                <a:gd name="csX1" fmla="*/ 1193800 w 2965450"/>
                <a:gd name="csY1" fmla="*/ 6813 h 718013"/>
                <a:gd name="csX2" fmla="*/ 2965450 w 2965450"/>
                <a:gd name="csY2" fmla="*/ 718013 h 718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965450" h="718013">
                  <a:moveTo>
                    <a:pt x="0" y="419563"/>
                  </a:moveTo>
                  <a:cubicBezTo>
                    <a:pt x="349779" y="188317"/>
                    <a:pt x="699558" y="-42929"/>
                    <a:pt x="1193800" y="6813"/>
                  </a:cubicBezTo>
                  <a:cubicBezTo>
                    <a:pt x="1688042" y="56555"/>
                    <a:pt x="2326746" y="387284"/>
                    <a:pt x="2965450" y="718013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256F05D-8B6D-3C8E-A8D0-0C0E0EC777B4}"/>
                </a:ext>
              </a:extLst>
            </p:cNvPr>
            <p:cNvSpPr/>
            <p:nvPr/>
          </p:nvSpPr>
          <p:spPr>
            <a:xfrm>
              <a:off x="2686050" y="4375608"/>
              <a:ext cx="1231900" cy="696102"/>
            </a:xfrm>
            <a:custGeom>
              <a:avLst/>
              <a:gdLst>
                <a:gd name="csX0" fmla="*/ 1231900 w 1231900"/>
                <a:gd name="csY0" fmla="*/ 696102 h 696102"/>
                <a:gd name="csX1" fmla="*/ 768350 w 1231900"/>
                <a:gd name="csY1" fmla="*/ 61102 h 696102"/>
                <a:gd name="csX2" fmla="*/ 0 w 1231900"/>
                <a:gd name="csY2" fmla="*/ 61102 h 6961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231900" h="696102">
                  <a:moveTo>
                    <a:pt x="1231900" y="696102"/>
                  </a:moveTo>
                  <a:cubicBezTo>
                    <a:pt x="1102783" y="431518"/>
                    <a:pt x="973667" y="166935"/>
                    <a:pt x="768350" y="61102"/>
                  </a:cubicBezTo>
                  <a:cubicBezTo>
                    <a:pt x="563033" y="-44731"/>
                    <a:pt x="281516" y="8185"/>
                    <a:pt x="0" y="61102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061C730-CC99-6E97-9338-34C401D7EC9E}"/>
                </a:ext>
              </a:extLst>
            </p:cNvPr>
            <p:cNvSpPr/>
            <p:nvPr/>
          </p:nvSpPr>
          <p:spPr>
            <a:xfrm>
              <a:off x="933450" y="4785960"/>
              <a:ext cx="2965450" cy="556402"/>
            </a:xfrm>
            <a:custGeom>
              <a:avLst/>
              <a:gdLst>
                <a:gd name="csX0" fmla="*/ 0 w 2965450"/>
                <a:gd name="csY0" fmla="*/ 0 h 556402"/>
                <a:gd name="csX1" fmla="*/ 1949450 w 2965450"/>
                <a:gd name="csY1" fmla="*/ 546100 h 556402"/>
                <a:gd name="csX2" fmla="*/ 2965450 w 2965450"/>
                <a:gd name="csY2" fmla="*/ 304800 h 556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965450" h="556402">
                  <a:moveTo>
                    <a:pt x="0" y="0"/>
                  </a:moveTo>
                  <a:cubicBezTo>
                    <a:pt x="727604" y="247650"/>
                    <a:pt x="1455208" y="495300"/>
                    <a:pt x="1949450" y="546100"/>
                  </a:cubicBezTo>
                  <a:cubicBezTo>
                    <a:pt x="2443692" y="596900"/>
                    <a:pt x="2704571" y="450850"/>
                    <a:pt x="2965450" y="304800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35953E1-A4E5-8EBB-DFFE-A819968A8319}"/>
                </a:ext>
              </a:extLst>
            </p:cNvPr>
            <p:cNvSpPr/>
            <p:nvPr/>
          </p:nvSpPr>
          <p:spPr>
            <a:xfrm>
              <a:off x="3073400" y="4109203"/>
              <a:ext cx="1841500" cy="1808131"/>
            </a:xfrm>
            <a:custGeom>
              <a:avLst/>
              <a:gdLst>
                <a:gd name="csX0" fmla="*/ 0 w 1841500"/>
                <a:gd name="csY0" fmla="*/ 60807 h 1808131"/>
                <a:gd name="csX1" fmla="*/ 1606550 w 1841500"/>
                <a:gd name="csY1" fmla="*/ 213207 h 1808131"/>
                <a:gd name="csX2" fmla="*/ 1841500 w 1841500"/>
                <a:gd name="csY2" fmla="*/ 1807057 h 18081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41500" h="1808131">
                  <a:moveTo>
                    <a:pt x="0" y="60807"/>
                  </a:moveTo>
                  <a:cubicBezTo>
                    <a:pt x="649816" y="-8514"/>
                    <a:pt x="1299633" y="-77835"/>
                    <a:pt x="1606550" y="213207"/>
                  </a:cubicBezTo>
                  <a:cubicBezTo>
                    <a:pt x="1913467" y="504249"/>
                    <a:pt x="1791758" y="1851507"/>
                    <a:pt x="1841500" y="1807057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11899AFD-6529-8429-04F1-192F91BE8C01}"/>
                </a:ext>
              </a:extLst>
            </p:cNvPr>
            <p:cNvSpPr/>
            <p:nvPr/>
          </p:nvSpPr>
          <p:spPr>
            <a:xfrm>
              <a:off x="3188416" y="4110296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Helsinki, Finland</a:t>
              </a: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F828BB40-016E-D267-BF6B-E087E8A65B32}"/>
                </a:ext>
              </a:extLst>
            </p:cNvPr>
            <p:cNvSpPr/>
            <p:nvPr/>
          </p:nvSpPr>
          <p:spPr>
            <a:xfrm>
              <a:off x="689588" y="4206249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Chicago, USA</a:t>
              </a:r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CEC0E444-0A69-1DB2-F4FA-C2C69F259144}"/>
                </a:ext>
              </a:extLst>
            </p:cNvPr>
            <p:cNvSpPr/>
            <p:nvPr/>
          </p:nvSpPr>
          <p:spPr>
            <a:xfrm>
              <a:off x="2566852" y="4513050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London, UK</a:t>
              </a:r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AFA9B0EA-67E0-5CFE-4E5E-4E4E0552707F}"/>
                </a:ext>
              </a:extLst>
            </p:cNvPr>
            <p:cNvSpPr/>
            <p:nvPr/>
          </p:nvSpPr>
          <p:spPr>
            <a:xfrm>
              <a:off x="3697302" y="5151776"/>
              <a:ext cx="767511" cy="269457"/>
            </a:xfrm>
            <a:prstGeom prst="roundRect">
              <a:avLst/>
            </a:prstGeom>
            <a:solidFill>
              <a:srgbClr val="000000"/>
            </a:solidFill>
            <a:ln w="6350">
              <a:solidFill>
                <a:srgbClr val="7F3D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IN" sz="600"/>
                <a:t>India</a:t>
              </a: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893A3FF2-2119-CE69-C10A-50D845404779}"/>
                </a:ext>
              </a:extLst>
            </p:cNvPr>
            <p:cNvSpPr/>
            <p:nvPr/>
          </p:nvSpPr>
          <p:spPr>
            <a:xfrm>
              <a:off x="4898585" y="5904124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907BC81-F401-2135-5007-43DA98E3EBB6}"/>
                </a:ext>
              </a:extLst>
            </p:cNvPr>
            <p:cNvSpPr/>
            <p:nvPr/>
          </p:nvSpPr>
          <p:spPr>
            <a:xfrm>
              <a:off x="3037648" y="4127781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E634FC2-7919-7D89-FCA5-13D294004F3E}"/>
                </a:ext>
              </a:extLst>
            </p:cNvPr>
            <p:cNvSpPr/>
            <p:nvPr/>
          </p:nvSpPr>
          <p:spPr>
            <a:xfrm>
              <a:off x="913663" y="4755534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74571ED-D87D-4487-E1B0-605382E84F64}"/>
                </a:ext>
              </a:extLst>
            </p:cNvPr>
            <p:cNvSpPr/>
            <p:nvPr/>
          </p:nvSpPr>
          <p:spPr>
            <a:xfrm>
              <a:off x="1336741" y="4573420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B41A6A8-9076-C3CF-123D-BD8985A3A200}"/>
                </a:ext>
              </a:extLst>
            </p:cNvPr>
            <p:cNvSpPr/>
            <p:nvPr/>
          </p:nvSpPr>
          <p:spPr>
            <a:xfrm>
              <a:off x="1572904" y="4617353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7C7320A-4490-1E5A-2566-857CC4DD90F9}"/>
                </a:ext>
              </a:extLst>
            </p:cNvPr>
            <p:cNvSpPr/>
            <p:nvPr/>
          </p:nvSpPr>
          <p:spPr>
            <a:xfrm>
              <a:off x="2633730" y="4406077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9F9801CB-7EB2-0943-6E45-35E07F42BEB1}"/>
                </a:ext>
              </a:extLst>
            </p:cNvPr>
            <p:cNvSpPr/>
            <p:nvPr/>
          </p:nvSpPr>
          <p:spPr>
            <a:xfrm>
              <a:off x="3866005" y="5059386"/>
              <a:ext cx="60852" cy="608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IN" err="1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8D82313-402F-DAFC-63E3-ADDB04EA4848}"/>
                </a:ext>
              </a:extLst>
            </p:cNvPr>
            <p:cNvSpPr/>
            <p:nvPr/>
          </p:nvSpPr>
          <p:spPr>
            <a:xfrm>
              <a:off x="1363980" y="4618320"/>
              <a:ext cx="2529840" cy="546592"/>
            </a:xfrm>
            <a:custGeom>
              <a:avLst/>
              <a:gdLst>
                <a:gd name="csX0" fmla="*/ 0 w 2529840"/>
                <a:gd name="csY0" fmla="*/ 0 h 546592"/>
                <a:gd name="csX1" fmla="*/ 1371600 w 2529840"/>
                <a:gd name="csY1" fmla="*/ 502920 h 546592"/>
                <a:gd name="csX2" fmla="*/ 2529840 w 2529840"/>
                <a:gd name="csY2" fmla="*/ 487680 h 5465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529840" h="546592">
                  <a:moveTo>
                    <a:pt x="0" y="0"/>
                  </a:moveTo>
                  <a:cubicBezTo>
                    <a:pt x="474980" y="210820"/>
                    <a:pt x="949960" y="421640"/>
                    <a:pt x="1371600" y="502920"/>
                  </a:cubicBezTo>
                  <a:cubicBezTo>
                    <a:pt x="1793240" y="584200"/>
                    <a:pt x="2161540" y="535940"/>
                    <a:pt x="2529840" y="487680"/>
                  </a:cubicBezTo>
                </a:path>
              </a:pathLst>
            </a:cu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2278728-ED72-1B99-892D-D2B76FDECFE0}"/>
                </a:ext>
              </a:extLst>
            </p:cNvPr>
            <p:cNvSpPr/>
            <p:nvPr/>
          </p:nvSpPr>
          <p:spPr>
            <a:xfrm>
              <a:off x="1592580" y="4279961"/>
              <a:ext cx="1097280" cy="361219"/>
            </a:xfrm>
            <a:custGeom>
              <a:avLst/>
              <a:gdLst>
                <a:gd name="csX0" fmla="*/ 0 w 1097280"/>
                <a:gd name="csY0" fmla="*/ 361219 h 361219"/>
                <a:gd name="csX1" fmla="*/ 586740 w 1097280"/>
                <a:gd name="csY1" fmla="*/ 3079 h 361219"/>
                <a:gd name="csX2" fmla="*/ 1097280 w 1097280"/>
                <a:gd name="csY2" fmla="*/ 170719 h 3612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097280" h="361219">
                  <a:moveTo>
                    <a:pt x="0" y="361219"/>
                  </a:moveTo>
                  <a:cubicBezTo>
                    <a:pt x="201930" y="198024"/>
                    <a:pt x="403860" y="34829"/>
                    <a:pt x="586740" y="3079"/>
                  </a:cubicBezTo>
                  <a:cubicBezTo>
                    <a:pt x="769620" y="-28671"/>
                    <a:pt x="999490" y="196119"/>
                    <a:pt x="1097280" y="170719"/>
                  </a:cubicBezTo>
                </a:path>
              </a:pathLst>
            </a:custGeom>
            <a:noFill/>
            <a:ln w="6350">
              <a:solidFill>
                <a:srgbClr val="F6E6FE"/>
              </a:solidFill>
            </a:ln>
            <a:effectLst>
              <a:glow rad="25400">
                <a:schemeClr val="accent2">
                  <a:satMod val="175000"/>
                  <a:alpha val="3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lt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E5AC487-243C-A28F-2045-533974F77914}"/>
              </a:ext>
            </a:extLst>
          </p:cNvPr>
          <p:cNvSpPr txBox="1"/>
          <p:nvPr/>
        </p:nvSpPr>
        <p:spPr>
          <a:xfrm>
            <a:off x="767338" y="3174874"/>
            <a:ext cx="1033280" cy="307777"/>
          </a:xfrm>
          <a:prstGeom prst="parallelogram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 anchor="ctr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000" noProof="0"/>
              <a:t>Archetype 1</a:t>
            </a:r>
          </a:p>
        </p:txBody>
      </p:sp>
    </p:spTree>
    <p:extLst>
      <p:ext uri="{BB962C8B-B14F-4D97-AF65-F5344CB8AC3E}">
        <p14:creationId xmlns:p14="http://schemas.microsoft.com/office/powerpoint/2010/main" val="822478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D674C41-DCF0-A0E9-52E5-9B0502CD9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246221"/>
          </a:xfrm>
        </p:spPr>
        <p:txBody>
          <a:bodyPr/>
          <a:lstStyle/>
          <a:p>
            <a:r>
              <a:rPr lang="en-US" sz="2000">
                <a:solidFill>
                  <a:schemeClr val="bg1"/>
                </a:solidFill>
              </a:rPr>
              <a:t>What the centers unlock for Accenture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A32A2E-C441-2949-C3D8-8490B78439D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11000" y="6454775"/>
            <a:ext cx="381000" cy="131763"/>
          </a:xfrm>
        </p:spPr>
        <p:txBody>
          <a:bodyPr/>
          <a:lstStyle/>
          <a:p>
            <a:fld id="{7F8EB60C-7CC2-49F0-B2EE-C81F067DE04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9EBB56-5B48-DB07-EDB8-76D6651DF386}"/>
              </a:ext>
            </a:extLst>
          </p:cNvPr>
          <p:cNvSpPr txBox="1"/>
          <p:nvPr/>
        </p:nvSpPr>
        <p:spPr>
          <a:xfrm>
            <a:off x="4236240" y="1338367"/>
            <a:ext cx="3745368" cy="232253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defTabSz="228600">
              <a:spcAft>
                <a:spcPts val="1200"/>
              </a:spcAft>
            </a:lvl1pPr>
          </a:lstStyle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73F1F6-C623-D859-F567-015AE3CD1D3E}"/>
              </a:ext>
            </a:extLst>
          </p:cNvPr>
          <p:cNvSpPr txBox="1"/>
          <p:nvPr/>
        </p:nvSpPr>
        <p:spPr>
          <a:xfrm>
            <a:off x="8142730" y="1338367"/>
            <a:ext cx="3745368" cy="232253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defTabSz="228600">
              <a:spcAft>
                <a:spcPts val="1200"/>
              </a:spcAft>
            </a:lvl1pPr>
          </a:lstStyle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B1D92C-EC3D-CDD8-C082-E79DF1B66070}"/>
              </a:ext>
            </a:extLst>
          </p:cNvPr>
          <p:cNvSpPr txBox="1"/>
          <p:nvPr/>
        </p:nvSpPr>
        <p:spPr>
          <a:xfrm>
            <a:off x="8142730" y="3883541"/>
            <a:ext cx="3745368" cy="232253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defTabSz="228600">
              <a:spcAft>
                <a:spcPts val="1200"/>
              </a:spcAft>
            </a:lvl1pPr>
          </a:lstStyle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2A33C7-EB66-D344-C483-DE5A2BF05BC8}"/>
              </a:ext>
            </a:extLst>
          </p:cNvPr>
          <p:cNvSpPr txBox="1"/>
          <p:nvPr/>
        </p:nvSpPr>
        <p:spPr>
          <a:xfrm>
            <a:off x="4223316" y="3883541"/>
            <a:ext cx="3745368" cy="232253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defTabSz="228600">
              <a:spcAft>
                <a:spcPts val="1200"/>
              </a:spcAft>
            </a:lvl1pPr>
          </a:lstStyle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D01FA8-DE01-7025-4A41-D8563C186648}"/>
              </a:ext>
            </a:extLst>
          </p:cNvPr>
          <p:cNvSpPr txBox="1"/>
          <p:nvPr/>
        </p:nvSpPr>
        <p:spPr>
          <a:xfrm>
            <a:off x="310783" y="3883541"/>
            <a:ext cx="3745368" cy="232253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defTabSz="228600">
              <a:spcAft>
                <a:spcPts val="1200"/>
              </a:spcAft>
            </a:lvl1pPr>
          </a:lstStyle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B63491-DEA8-8C05-A07F-977B142EFA70}"/>
              </a:ext>
            </a:extLst>
          </p:cNvPr>
          <p:cNvSpPr txBox="1"/>
          <p:nvPr/>
        </p:nvSpPr>
        <p:spPr>
          <a:xfrm>
            <a:off x="319154" y="1338367"/>
            <a:ext cx="3745368" cy="232253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defTabSz="228600">
              <a:spcAft>
                <a:spcPts val="1200"/>
              </a:spcAft>
            </a:lvl1pPr>
          </a:lstStyle>
          <a:p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5310CE9-2473-60A9-B148-ED162A287761}"/>
              </a:ext>
            </a:extLst>
          </p:cNvPr>
          <p:cNvSpPr txBox="1">
            <a:spLocks/>
          </p:cNvSpPr>
          <p:nvPr/>
        </p:nvSpPr>
        <p:spPr>
          <a:xfrm>
            <a:off x="384555" y="1431168"/>
            <a:ext cx="3479874" cy="1607000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>
                <a:solidFill>
                  <a:schemeClr val="accent4"/>
                </a:solidFill>
              </a:rPr>
              <a:t>01</a:t>
            </a:r>
            <a:r>
              <a:rPr lang="en-US" sz="1200" b="1">
                <a:solidFill>
                  <a:srgbClr val="F476B2"/>
                </a:solidFill>
              </a:rPr>
              <a:t> </a:t>
            </a:r>
          </a:p>
          <a:p>
            <a:r>
              <a:rPr lang="en-US" sz="1600">
                <a:solidFill>
                  <a:schemeClr val="bg1"/>
                </a:solidFill>
                <a:latin typeface="Graphik Semibold" panose="020B0703030202060203" pitchFamily="34" charset="0"/>
              </a:rPr>
              <a:t>Net New High-Margin Growth solving Industry Challenges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F0BD29CF-CF04-BA17-57F2-C5381C9C00CE}"/>
              </a:ext>
            </a:extLst>
          </p:cNvPr>
          <p:cNvSpPr txBox="1">
            <a:spLocks/>
          </p:cNvSpPr>
          <p:nvPr/>
        </p:nvSpPr>
        <p:spPr>
          <a:xfrm>
            <a:off x="4276272" y="1433291"/>
            <a:ext cx="3745368" cy="1793281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>
                <a:solidFill>
                  <a:schemeClr val="accent4"/>
                </a:solidFill>
              </a:rPr>
              <a:t>02</a:t>
            </a:r>
          </a:p>
          <a:p>
            <a:pPr marL="0" lvl="1" indent="0">
              <a:buNone/>
            </a:pPr>
            <a:r>
              <a:rPr lang="en-US" sz="1600">
                <a:solidFill>
                  <a:schemeClr val="bg1"/>
                </a:solidFill>
                <a:latin typeface="Graphik Semibold" panose="020B0703030202060203" pitchFamily="34" charset="0"/>
              </a:rPr>
              <a:t>Amplify Productivity, Decouple Revenue from Headcount </a:t>
            </a:r>
          </a:p>
        </p:txBody>
      </p:sp>
      <p:sp>
        <p:nvSpPr>
          <p:cNvPr id="19" name="Content Placeholder 29">
            <a:extLst>
              <a:ext uri="{FF2B5EF4-FFF2-40B4-BE49-F238E27FC236}">
                <a16:creationId xmlns:a16="http://schemas.microsoft.com/office/drawing/2014/main" id="{96057E4D-133D-4425-8FEC-FFFCBF408950}"/>
              </a:ext>
            </a:extLst>
          </p:cNvPr>
          <p:cNvSpPr txBox="1">
            <a:spLocks/>
          </p:cNvSpPr>
          <p:nvPr/>
        </p:nvSpPr>
        <p:spPr>
          <a:xfrm>
            <a:off x="8163229" y="1443481"/>
            <a:ext cx="3458795" cy="1793281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>
                <a:solidFill>
                  <a:schemeClr val="accent4"/>
                </a:solidFill>
              </a:rPr>
              <a:t>03</a:t>
            </a:r>
          </a:p>
          <a:p>
            <a:pPr marL="0" lvl="1" indent="0">
              <a:buNone/>
            </a:pPr>
            <a:r>
              <a:rPr lang="en-US" sz="1600">
                <a:solidFill>
                  <a:schemeClr val="bg1"/>
                </a:solidFill>
                <a:latin typeface="Graphik Semibold" panose="020B0703030202060203" pitchFamily="34" charset="0"/>
              </a:rPr>
              <a:t>Incubation-to-Scale Readiness</a:t>
            </a:r>
          </a:p>
        </p:txBody>
      </p:sp>
      <p:sp>
        <p:nvSpPr>
          <p:cNvPr id="20" name="Content Placeholder 30">
            <a:extLst>
              <a:ext uri="{FF2B5EF4-FFF2-40B4-BE49-F238E27FC236}">
                <a16:creationId xmlns:a16="http://schemas.microsoft.com/office/drawing/2014/main" id="{99275466-0F05-6289-3048-3B0E257B0929}"/>
              </a:ext>
            </a:extLst>
          </p:cNvPr>
          <p:cNvSpPr txBox="1">
            <a:spLocks/>
          </p:cNvSpPr>
          <p:nvPr/>
        </p:nvSpPr>
        <p:spPr>
          <a:xfrm>
            <a:off x="343324" y="3972095"/>
            <a:ext cx="3719287" cy="224322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>
                <a:solidFill>
                  <a:schemeClr val="accent4"/>
                </a:solidFill>
              </a:rPr>
              <a:t>04</a:t>
            </a:r>
          </a:p>
          <a:p>
            <a:pPr marL="0" lvl="1" indent="0">
              <a:buNone/>
            </a:pPr>
            <a:r>
              <a:rPr lang="en-US" sz="1600">
                <a:solidFill>
                  <a:schemeClr val="bg1"/>
                </a:solidFill>
                <a:latin typeface="Graphik Semibold" panose="020B0703030202060203" pitchFamily="34" charset="0"/>
              </a:rPr>
              <a:t>Magnet for World's Best AI &amp; Data Talent </a:t>
            </a:r>
          </a:p>
        </p:txBody>
      </p:sp>
      <p:sp>
        <p:nvSpPr>
          <p:cNvPr id="21" name="Content Placeholder 31">
            <a:extLst>
              <a:ext uri="{FF2B5EF4-FFF2-40B4-BE49-F238E27FC236}">
                <a16:creationId xmlns:a16="http://schemas.microsoft.com/office/drawing/2014/main" id="{EB5E366F-8313-D266-458A-7FE82D5AB85F}"/>
              </a:ext>
            </a:extLst>
          </p:cNvPr>
          <p:cNvSpPr txBox="1">
            <a:spLocks/>
          </p:cNvSpPr>
          <p:nvPr/>
        </p:nvSpPr>
        <p:spPr>
          <a:xfrm>
            <a:off x="4274370" y="3952667"/>
            <a:ext cx="3756327" cy="1793281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>
                <a:solidFill>
                  <a:schemeClr val="accent4"/>
                </a:solidFill>
              </a:rPr>
              <a:t>05</a:t>
            </a:r>
          </a:p>
          <a:p>
            <a:pPr marL="0" lvl="1" indent="0">
              <a:buNone/>
            </a:pPr>
            <a:r>
              <a:rPr lang="en-US" sz="1600">
                <a:solidFill>
                  <a:schemeClr val="bg1"/>
                </a:solidFill>
                <a:latin typeface="Graphik Semibold" panose="020B0703030202060203" pitchFamily="34" charset="0"/>
              </a:rPr>
              <a:t>Top voice in Applied AI &amp; Data</a:t>
            </a:r>
            <a:endParaRPr lang="pl-PL" sz="1600">
              <a:solidFill>
                <a:schemeClr val="bg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22" name="Content Placeholder 32">
            <a:extLst>
              <a:ext uri="{FF2B5EF4-FFF2-40B4-BE49-F238E27FC236}">
                <a16:creationId xmlns:a16="http://schemas.microsoft.com/office/drawing/2014/main" id="{608904DD-DDA4-F047-D4AD-09490B22E9D7}"/>
              </a:ext>
            </a:extLst>
          </p:cNvPr>
          <p:cNvSpPr txBox="1">
            <a:spLocks/>
          </p:cNvSpPr>
          <p:nvPr/>
        </p:nvSpPr>
        <p:spPr>
          <a:xfrm>
            <a:off x="8171159" y="3962857"/>
            <a:ext cx="3636287" cy="1793281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>
                <a:solidFill>
                  <a:schemeClr val="accent4"/>
                </a:solidFill>
              </a:rPr>
              <a:t>06</a:t>
            </a:r>
          </a:p>
          <a:p>
            <a:pPr marL="0" lvl="1" indent="0">
              <a:buNone/>
            </a:pPr>
            <a:r>
              <a:rPr lang="en-US" sz="1600">
                <a:solidFill>
                  <a:schemeClr val="bg1"/>
                </a:solidFill>
                <a:latin typeface="Graphik Semibold" panose="020B0703030202060203" pitchFamily="34" charset="0"/>
              </a:rPr>
              <a:t>Built to Win Analyst Recognition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60E37AA-6417-32CF-E468-8500696730CB}"/>
              </a:ext>
            </a:extLst>
          </p:cNvPr>
          <p:cNvSpPr/>
          <p:nvPr/>
        </p:nvSpPr>
        <p:spPr>
          <a:xfrm>
            <a:off x="2705387" y="1339054"/>
            <a:ext cx="1374545" cy="2245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+mj-lt"/>
              </a:rPr>
              <a:t>Clients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350EB85-9C57-AE0B-9DE3-DA208BDABBE3}"/>
              </a:ext>
            </a:extLst>
          </p:cNvPr>
          <p:cNvSpPr/>
          <p:nvPr/>
        </p:nvSpPr>
        <p:spPr>
          <a:xfrm flipH="1">
            <a:off x="6482786" y="1339054"/>
            <a:ext cx="1512000" cy="224525"/>
          </a:xfrm>
          <a:prstGeom prst="rect">
            <a:avLst/>
          </a:prstGeom>
          <a:gradFill flip="none" rotWithShape="1">
            <a:gsLst>
              <a:gs pos="68950">
                <a:srgbClr val="DFC2FF"/>
              </a:gs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+mj-lt"/>
              </a:rPr>
              <a:t>Revenue / Margins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2CA1828-AD33-D5C4-9303-84EEDDEBBD80}"/>
              </a:ext>
            </a:extLst>
          </p:cNvPr>
          <p:cNvSpPr/>
          <p:nvPr/>
        </p:nvSpPr>
        <p:spPr>
          <a:xfrm flipH="1">
            <a:off x="10617565" y="1339054"/>
            <a:ext cx="1281969" cy="2245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+mj-lt"/>
              </a:rPr>
              <a:t>Market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6A5FA5-D621-5B34-E3BD-0270CA8A95F9}"/>
              </a:ext>
            </a:extLst>
          </p:cNvPr>
          <p:cNvSpPr/>
          <p:nvPr/>
        </p:nvSpPr>
        <p:spPr>
          <a:xfrm flipH="1">
            <a:off x="10617536" y="3889538"/>
            <a:ext cx="1281969" cy="2245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+mj-lt"/>
              </a:rPr>
              <a:t>Market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E65965-58C3-EE55-E4A7-948C294CB205}"/>
              </a:ext>
            </a:extLst>
          </p:cNvPr>
          <p:cNvSpPr/>
          <p:nvPr/>
        </p:nvSpPr>
        <p:spPr>
          <a:xfrm flipH="1">
            <a:off x="6703673" y="3889538"/>
            <a:ext cx="1281969" cy="2245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+mj-lt"/>
              </a:rPr>
              <a:t>Brand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A215F07-C777-8312-CBBB-0C83B569BD36}"/>
              </a:ext>
            </a:extLst>
          </p:cNvPr>
          <p:cNvSpPr/>
          <p:nvPr/>
        </p:nvSpPr>
        <p:spPr>
          <a:xfrm flipH="1">
            <a:off x="2788727" y="3889538"/>
            <a:ext cx="1281969" cy="2245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+mj-lt"/>
              </a:rPr>
              <a:t>Talent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E7A9DD-E37B-D5E8-B2AC-37317C807329}"/>
              </a:ext>
            </a:extLst>
          </p:cNvPr>
          <p:cNvSpPr txBox="1"/>
          <p:nvPr/>
        </p:nvSpPr>
        <p:spPr>
          <a:xfrm>
            <a:off x="4450800" y="2850865"/>
            <a:ext cx="3359501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accent2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>
                <a:solidFill>
                  <a:schemeClr val="bg1"/>
                </a:solidFill>
              </a:rPr>
              <a:t>Non-FTE, IP-based revenue growth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034A33-1717-593D-57C8-87F6256E5B29}"/>
              </a:ext>
            </a:extLst>
          </p:cNvPr>
          <p:cNvSpPr txBox="1"/>
          <p:nvPr/>
        </p:nvSpPr>
        <p:spPr>
          <a:xfrm>
            <a:off x="8262876" y="2850865"/>
            <a:ext cx="1776419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accent2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>
                <a:solidFill>
                  <a:schemeClr val="bg1"/>
                </a:solidFill>
              </a:rPr>
              <a:t>Faster time-to-deployment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EF7E7C-9993-C16B-FB9D-A55B088E2F5F}"/>
              </a:ext>
            </a:extLst>
          </p:cNvPr>
          <p:cNvSpPr txBox="1"/>
          <p:nvPr/>
        </p:nvSpPr>
        <p:spPr>
          <a:xfrm>
            <a:off x="8244931" y="5054569"/>
            <a:ext cx="1775369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Analyst recognition &amp; positioning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FDD409-01BD-C30C-1C1D-C7722E33FC0E}"/>
              </a:ext>
            </a:extLst>
          </p:cNvPr>
          <p:cNvSpPr txBox="1"/>
          <p:nvPr/>
        </p:nvSpPr>
        <p:spPr>
          <a:xfrm>
            <a:off x="4354712" y="5059247"/>
            <a:ext cx="1740570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Peer-reviewed papers and POVs published per center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E16AE5-9945-CB30-06AF-3D5EFBE2A498}"/>
              </a:ext>
            </a:extLst>
          </p:cNvPr>
          <p:cNvSpPr txBox="1"/>
          <p:nvPr/>
        </p:nvSpPr>
        <p:spPr>
          <a:xfrm>
            <a:off x="443263" y="5076524"/>
            <a:ext cx="1717985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PhD and Deep AI Expert Count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56C37C-4A35-D076-207B-3DAE3469BA0E}"/>
              </a:ext>
            </a:extLst>
          </p:cNvPr>
          <p:cNvSpPr/>
          <p:nvPr/>
        </p:nvSpPr>
        <p:spPr>
          <a:xfrm>
            <a:off x="438846" y="2850865"/>
            <a:ext cx="1727958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88900" lvl="1" algn="ctr"/>
            <a:r>
              <a:rPr lang="en-US" sz="1000" i="1">
                <a:solidFill>
                  <a:schemeClr val="bg1"/>
                </a:solidFill>
              </a:rPr>
              <a:t>Sales Influence: Win Rate, CCI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5555630-801E-AA70-F6F4-711D113C1E14}"/>
              </a:ext>
            </a:extLst>
          </p:cNvPr>
          <p:cNvSpPr/>
          <p:nvPr/>
        </p:nvSpPr>
        <p:spPr>
          <a:xfrm>
            <a:off x="2227689" y="2850865"/>
            <a:ext cx="1685177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88900" lvl="1" algn="ctr"/>
            <a:r>
              <a:rPr lang="en-US" sz="1000" i="1">
                <a:solidFill>
                  <a:schemeClr val="bg1"/>
                </a:solidFill>
              </a:rPr>
              <a:t>Lighthouse accounts activated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83D7498-398F-EBB8-5CBA-E8A9A0347F8E}"/>
              </a:ext>
            </a:extLst>
          </p:cNvPr>
          <p:cNvSpPr txBox="1"/>
          <p:nvPr/>
        </p:nvSpPr>
        <p:spPr>
          <a:xfrm>
            <a:off x="10119947" y="2850865"/>
            <a:ext cx="1670836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accent2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>
                <a:solidFill>
                  <a:schemeClr val="bg1"/>
                </a:solidFill>
              </a:rPr>
              <a:t>Centre originated assets live in delivery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5D9FD1-F3AB-E94C-C8B8-0E91721C2554}"/>
              </a:ext>
            </a:extLst>
          </p:cNvPr>
          <p:cNvSpPr txBox="1"/>
          <p:nvPr/>
        </p:nvSpPr>
        <p:spPr>
          <a:xfrm>
            <a:off x="10122501" y="5054569"/>
            <a:ext cx="1668282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Awards, fellowships, adjunct appointments held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53D6A3D-6DFA-C538-8ACF-A18979C31902}"/>
              </a:ext>
            </a:extLst>
          </p:cNvPr>
          <p:cNvSpPr txBox="1"/>
          <p:nvPr/>
        </p:nvSpPr>
        <p:spPr>
          <a:xfrm>
            <a:off x="6153032" y="5059247"/>
            <a:ext cx="1602267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University and research partnerships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670155-4FE5-D660-19E6-6ED14344794D}"/>
              </a:ext>
            </a:extLst>
          </p:cNvPr>
          <p:cNvSpPr txBox="1"/>
          <p:nvPr/>
        </p:nvSpPr>
        <p:spPr>
          <a:xfrm>
            <a:off x="2222133" y="5076524"/>
            <a:ext cx="1707629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Researcher / Fellow retention rate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E51F88-9EF9-E26F-D8B1-C6BD99ADA631}"/>
              </a:ext>
            </a:extLst>
          </p:cNvPr>
          <p:cNvSpPr txBox="1"/>
          <p:nvPr/>
        </p:nvSpPr>
        <p:spPr>
          <a:xfrm>
            <a:off x="10562673" y="606551"/>
            <a:ext cx="1300286" cy="3076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Illustrative Metrics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BD861F-6862-31C1-38AF-01A530B7DE1E}"/>
              </a:ext>
            </a:extLst>
          </p:cNvPr>
          <p:cNvSpPr txBox="1"/>
          <p:nvPr/>
        </p:nvSpPr>
        <p:spPr>
          <a:xfrm>
            <a:off x="5272607" y="5579227"/>
            <a:ext cx="1602267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Ecosystem and alliance partnerships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226B2-A73D-BD34-A013-C697A0DF22B1}"/>
              </a:ext>
            </a:extLst>
          </p:cNvPr>
          <p:cNvSpPr txBox="1"/>
          <p:nvPr/>
        </p:nvSpPr>
        <p:spPr>
          <a:xfrm>
            <a:off x="1379559" y="5579227"/>
            <a:ext cx="1602267" cy="45969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88900" lvl="1" algn="ctr">
              <a:defRPr sz="10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r>
              <a:rPr lang="en-US"/>
              <a:t>Research / Fellow talent pipeline</a:t>
            </a:r>
          </a:p>
        </p:txBody>
      </p:sp>
    </p:spTree>
    <p:extLst>
      <p:ext uri="{BB962C8B-B14F-4D97-AF65-F5344CB8AC3E}">
        <p14:creationId xmlns:p14="http://schemas.microsoft.com/office/powerpoint/2010/main" val="665853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BA249A-24D7-6CD3-42D1-0BAFA9A88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E121B-E850-CC49-6321-0F126BF53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>
                <a:solidFill>
                  <a:schemeClr val="bg1"/>
                </a:solidFill>
              </a:rPr>
              <a:t>What will the centers be known for?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1400">
                <a:solidFill>
                  <a:schemeClr val="accent1">
                    <a:lumMod val="40000"/>
                    <a:lumOff val="60000"/>
                  </a:schemeClr>
                </a:solidFill>
              </a:rPr>
              <a:t>Genuinely unsolved barriers to AI scale that require enterprise domain depth to research</a:t>
            </a:r>
            <a:endParaRPr lang="en-US" sz="2000" b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0E8D6B4-7CB6-5BCF-74CC-8AF288FAE859}"/>
              </a:ext>
            </a:extLst>
          </p:cNvPr>
          <p:cNvSpPr txBox="1"/>
          <p:nvPr/>
        </p:nvSpPr>
        <p:spPr>
          <a:xfrm>
            <a:off x="9377917" y="182975"/>
            <a:ext cx="2520152" cy="4871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Illustrative, not exhaustive, to be finalized before launch</a:t>
            </a:r>
          </a:p>
        </p:txBody>
      </p:sp>
      <p:sp>
        <p:nvSpPr>
          <p:cNvPr id="54" name="Text 7">
            <a:extLst>
              <a:ext uri="{FF2B5EF4-FFF2-40B4-BE49-F238E27FC236}">
                <a16:creationId xmlns:a16="http://schemas.microsoft.com/office/drawing/2014/main" id="{8A50E0CB-8B1F-0B28-9AAF-42E63605BBFC}"/>
              </a:ext>
            </a:extLst>
          </p:cNvPr>
          <p:cNvSpPr/>
          <p:nvPr/>
        </p:nvSpPr>
        <p:spPr>
          <a:xfrm rot="16200000">
            <a:off x="-214249" y="5774771"/>
            <a:ext cx="927049" cy="477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15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RESEARCH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15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AGENDA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A100FF">
                  <a:lumMod val="20000"/>
                  <a:lumOff val="80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6" name="Shape 9">
            <a:extLst>
              <a:ext uri="{FF2B5EF4-FFF2-40B4-BE49-F238E27FC236}">
                <a16:creationId xmlns:a16="http://schemas.microsoft.com/office/drawing/2014/main" id="{27DABDDF-5AA2-3A3D-C147-23A51C153F7A}"/>
              </a:ext>
            </a:extLst>
          </p:cNvPr>
          <p:cNvSpPr/>
          <p:nvPr/>
        </p:nvSpPr>
        <p:spPr>
          <a:xfrm>
            <a:off x="508433" y="1063524"/>
            <a:ext cx="2709274" cy="5666460"/>
          </a:xfrm>
          <a:prstGeom prst="rect">
            <a:avLst/>
          </a:prstGeom>
          <a:solidFill>
            <a:srgbClr val="0E0E1A">
              <a:alpha val="85000"/>
            </a:srgbClr>
          </a:solidFill>
          <a:ln w="9525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7" name="Shape 10">
            <a:extLst>
              <a:ext uri="{FF2B5EF4-FFF2-40B4-BE49-F238E27FC236}">
                <a16:creationId xmlns:a16="http://schemas.microsoft.com/office/drawing/2014/main" id="{4A74FFED-83D4-57BF-BB23-EF15D9E7A1B9}"/>
              </a:ext>
            </a:extLst>
          </p:cNvPr>
          <p:cNvSpPr/>
          <p:nvPr/>
        </p:nvSpPr>
        <p:spPr>
          <a:xfrm>
            <a:off x="508433" y="1063524"/>
            <a:ext cx="2709274" cy="64100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9" name="Text 12">
            <a:extLst>
              <a:ext uri="{FF2B5EF4-FFF2-40B4-BE49-F238E27FC236}">
                <a16:creationId xmlns:a16="http://schemas.microsoft.com/office/drawing/2014/main" id="{9050AA37-186F-4B72-F50F-02D03DB27339}"/>
              </a:ext>
            </a:extLst>
          </p:cNvPr>
          <p:cNvSpPr/>
          <p:nvPr/>
        </p:nvSpPr>
        <p:spPr>
          <a:xfrm>
            <a:off x="699395" y="1184465"/>
            <a:ext cx="2327350" cy="512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Agentic AI (WIP)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0" name="Text 13">
            <a:extLst>
              <a:ext uri="{FF2B5EF4-FFF2-40B4-BE49-F238E27FC236}">
                <a16:creationId xmlns:a16="http://schemas.microsoft.com/office/drawing/2014/main" id="{8886DA88-F844-8162-04AA-7EBC62D8ACDC}"/>
              </a:ext>
            </a:extLst>
          </p:cNvPr>
          <p:cNvSpPr/>
          <p:nvPr/>
        </p:nvSpPr>
        <p:spPr>
          <a:xfrm>
            <a:off x="626826" y="1857316"/>
            <a:ext cx="2582216" cy="6153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raphik Semibold" panose="020B0703030202060203" pitchFamily="34" charset="0"/>
                <a:ea typeface="Calibri" pitchFamily="34" charset="-122"/>
                <a:cs typeface="Calibri" pitchFamily="34" charset="-120"/>
              </a:rPr>
              <a:t>The most capable enterprise agentic AI practice - globally connected, rapidly deployable to make autonomous operations real at scale</a:t>
            </a:r>
            <a:endParaRPr kumimoji="0" lang="en-US" sz="1400" b="1" i="1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63" name="Text 16">
            <a:extLst>
              <a:ext uri="{FF2B5EF4-FFF2-40B4-BE49-F238E27FC236}">
                <a16:creationId xmlns:a16="http://schemas.microsoft.com/office/drawing/2014/main" id="{737EECFA-3F15-9938-1283-76D2B64262EA}"/>
              </a:ext>
            </a:extLst>
          </p:cNvPr>
          <p:cNvSpPr/>
          <p:nvPr/>
        </p:nvSpPr>
        <p:spPr>
          <a:xfrm>
            <a:off x="699395" y="3438735"/>
            <a:ext cx="2327350" cy="1071567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Banking - KYC and onboarding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Telco - network ops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Health - claims intelligence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CPG - agentic commerce</a:t>
            </a:r>
          </a:p>
        </p:txBody>
      </p:sp>
      <p:sp>
        <p:nvSpPr>
          <p:cNvPr id="65" name="Text 18">
            <a:extLst>
              <a:ext uri="{FF2B5EF4-FFF2-40B4-BE49-F238E27FC236}">
                <a16:creationId xmlns:a16="http://schemas.microsoft.com/office/drawing/2014/main" id="{9D0C6FFD-2DFF-7FC2-C32B-F9A3915B0F32}"/>
              </a:ext>
            </a:extLst>
          </p:cNvPr>
          <p:cNvSpPr/>
          <p:nvPr/>
        </p:nvSpPr>
        <p:spPr>
          <a:xfrm>
            <a:off x="626826" y="5632766"/>
            <a:ext cx="2472488" cy="927049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Multi agent coordination | Mechanistic interpretability for agents | Intent engineering |  Agent red-teaming architecture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A100FF">
                  <a:lumMod val="20000"/>
                  <a:lumOff val="80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6" name="Shape 19">
            <a:extLst>
              <a:ext uri="{FF2B5EF4-FFF2-40B4-BE49-F238E27FC236}">
                <a16:creationId xmlns:a16="http://schemas.microsoft.com/office/drawing/2014/main" id="{C0B46D0D-C718-A826-3540-BD18AA601B54}"/>
              </a:ext>
            </a:extLst>
          </p:cNvPr>
          <p:cNvSpPr/>
          <p:nvPr/>
        </p:nvSpPr>
        <p:spPr>
          <a:xfrm>
            <a:off x="3372864" y="1063524"/>
            <a:ext cx="2709274" cy="5666460"/>
          </a:xfrm>
          <a:prstGeom prst="rect">
            <a:avLst/>
          </a:prstGeom>
          <a:solidFill>
            <a:srgbClr val="0E0E1A">
              <a:alpha val="85000"/>
            </a:srgbClr>
          </a:solidFill>
          <a:ln w="9525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7" name="Shape 20">
            <a:extLst>
              <a:ext uri="{FF2B5EF4-FFF2-40B4-BE49-F238E27FC236}">
                <a16:creationId xmlns:a16="http://schemas.microsoft.com/office/drawing/2014/main" id="{6C3EAAE0-8520-73C3-BCDE-47EA575155E5}"/>
              </a:ext>
            </a:extLst>
          </p:cNvPr>
          <p:cNvSpPr/>
          <p:nvPr/>
        </p:nvSpPr>
        <p:spPr>
          <a:xfrm>
            <a:off x="3372864" y="1063524"/>
            <a:ext cx="2709274" cy="64100"/>
          </a:xfrm>
          <a:prstGeom prst="rect">
            <a:avLst/>
          </a:prstGeom>
          <a:gradFill flip="none" rotWithShape="1">
            <a:gsLst>
              <a:gs pos="0">
                <a:srgbClr val="66CCFF">
                  <a:shade val="30000"/>
                  <a:satMod val="115000"/>
                </a:srgbClr>
              </a:gs>
              <a:gs pos="50000">
                <a:srgbClr val="66CCFF">
                  <a:shade val="67500"/>
                  <a:satMod val="115000"/>
                </a:srgbClr>
              </a:gs>
              <a:gs pos="100000">
                <a:srgbClr val="66CCFF">
                  <a:shade val="100000"/>
                  <a:satMod val="115000"/>
                </a:srgbClr>
              </a:gs>
            </a:gsLst>
            <a:lin ang="0" scaled="1"/>
            <a:tileRect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9" name="Text 22">
            <a:extLst>
              <a:ext uri="{FF2B5EF4-FFF2-40B4-BE49-F238E27FC236}">
                <a16:creationId xmlns:a16="http://schemas.microsoft.com/office/drawing/2014/main" id="{82EAC78C-2964-251F-0F3A-ABA1BDBA5170}"/>
              </a:ext>
            </a:extLst>
          </p:cNvPr>
          <p:cNvSpPr/>
          <p:nvPr/>
        </p:nvSpPr>
        <p:spPr>
          <a:xfrm>
            <a:off x="3563826" y="1184465"/>
            <a:ext cx="2327350" cy="512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AI Infrastructure &amp; Governance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0" name="Text 23">
            <a:extLst>
              <a:ext uri="{FF2B5EF4-FFF2-40B4-BE49-F238E27FC236}">
                <a16:creationId xmlns:a16="http://schemas.microsoft.com/office/drawing/2014/main" id="{24C76CCC-0430-6D18-55E6-D04133F3BA2E}"/>
              </a:ext>
            </a:extLst>
          </p:cNvPr>
          <p:cNvSpPr/>
          <p:nvPr/>
        </p:nvSpPr>
        <p:spPr>
          <a:xfrm>
            <a:off x="3491257" y="1857316"/>
            <a:ext cx="2582216" cy="6153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66CCFF"/>
                </a:solidFill>
                <a:effectLst/>
                <a:uLnTx/>
                <a:uFillTx/>
                <a:latin typeface="Graphik Semibold" panose="020B0703030202060203" pitchFamily="34" charset="0"/>
                <a:ea typeface="Calibri" pitchFamily="34" charset="-122"/>
                <a:cs typeface="Calibri" pitchFamily="34" charset="-120"/>
              </a:rPr>
              <a:t>Scaling across the enterprise leveraging operational frameworks and AI lifecycle management to ensure AI systems are provisioned, monitored, optimized, and governed</a:t>
            </a:r>
          </a:p>
        </p:txBody>
      </p:sp>
      <p:sp>
        <p:nvSpPr>
          <p:cNvPr id="73" name="Text 26">
            <a:extLst>
              <a:ext uri="{FF2B5EF4-FFF2-40B4-BE49-F238E27FC236}">
                <a16:creationId xmlns:a16="http://schemas.microsoft.com/office/drawing/2014/main" id="{1C11579F-7146-75FC-7A2D-B4262DCC779D}"/>
              </a:ext>
            </a:extLst>
          </p:cNvPr>
          <p:cNvSpPr/>
          <p:nvPr/>
        </p:nvSpPr>
        <p:spPr>
          <a:xfrm>
            <a:off x="3563826" y="3438736"/>
            <a:ext cx="2327350" cy="84627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Focus verticals TBC</a:t>
            </a:r>
          </a:p>
        </p:txBody>
      </p:sp>
      <p:sp>
        <p:nvSpPr>
          <p:cNvPr id="75" name="Text 28">
            <a:extLst>
              <a:ext uri="{FF2B5EF4-FFF2-40B4-BE49-F238E27FC236}">
                <a16:creationId xmlns:a16="http://schemas.microsoft.com/office/drawing/2014/main" id="{4FBA93E9-6EBD-8D68-C080-7E947D5D10D3}"/>
              </a:ext>
            </a:extLst>
          </p:cNvPr>
          <p:cNvSpPr/>
          <p:nvPr/>
        </p:nvSpPr>
        <p:spPr>
          <a:xfrm>
            <a:off x="3491257" y="5632766"/>
            <a:ext cx="2472488" cy="927049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AI FinOps |  Unified governance across the full AI estate I  Observability and safety ops evaluation | Evaluation frameworks for compound systems</a:t>
            </a:r>
          </a:p>
        </p:txBody>
      </p:sp>
      <p:sp>
        <p:nvSpPr>
          <p:cNvPr id="76" name="Shape 29">
            <a:extLst>
              <a:ext uri="{FF2B5EF4-FFF2-40B4-BE49-F238E27FC236}">
                <a16:creationId xmlns:a16="http://schemas.microsoft.com/office/drawing/2014/main" id="{9375F64D-893C-5397-3C85-79C40E670392}"/>
              </a:ext>
            </a:extLst>
          </p:cNvPr>
          <p:cNvSpPr/>
          <p:nvPr/>
        </p:nvSpPr>
        <p:spPr>
          <a:xfrm>
            <a:off x="6237295" y="1063524"/>
            <a:ext cx="2709274" cy="5666460"/>
          </a:xfrm>
          <a:prstGeom prst="rect">
            <a:avLst/>
          </a:prstGeom>
          <a:solidFill>
            <a:srgbClr val="0E0E1A">
              <a:alpha val="85000"/>
            </a:srgbClr>
          </a:solidFill>
          <a:ln w="9525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7" name="Shape 30">
            <a:extLst>
              <a:ext uri="{FF2B5EF4-FFF2-40B4-BE49-F238E27FC236}">
                <a16:creationId xmlns:a16="http://schemas.microsoft.com/office/drawing/2014/main" id="{38F56440-2D57-9DF4-66C5-0DF5379F7A64}"/>
              </a:ext>
            </a:extLst>
          </p:cNvPr>
          <p:cNvSpPr/>
          <p:nvPr/>
        </p:nvSpPr>
        <p:spPr>
          <a:xfrm>
            <a:off x="6237295" y="1063524"/>
            <a:ext cx="2709274" cy="641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9" name="Text 32">
            <a:extLst>
              <a:ext uri="{FF2B5EF4-FFF2-40B4-BE49-F238E27FC236}">
                <a16:creationId xmlns:a16="http://schemas.microsoft.com/office/drawing/2014/main" id="{20093A57-2616-D17A-A31A-7DBD3B665501}"/>
              </a:ext>
            </a:extLst>
          </p:cNvPr>
          <p:cNvSpPr/>
          <p:nvPr/>
        </p:nvSpPr>
        <p:spPr>
          <a:xfrm>
            <a:off x="6428257" y="1184465"/>
            <a:ext cx="2327350" cy="512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Advanced Data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0" name="Text 33">
            <a:extLst>
              <a:ext uri="{FF2B5EF4-FFF2-40B4-BE49-F238E27FC236}">
                <a16:creationId xmlns:a16="http://schemas.microsoft.com/office/drawing/2014/main" id="{2F57C977-2C77-6D8B-F8FD-478D452C5695}"/>
              </a:ext>
            </a:extLst>
          </p:cNvPr>
          <p:cNvSpPr/>
          <p:nvPr/>
        </p:nvSpPr>
        <p:spPr>
          <a:xfrm>
            <a:off x="6355688" y="1857316"/>
            <a:ext cx="2582216" cy="6153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BE82FF">
                    <a:lumMod val="60000"/>
                    <a:lumOff val="4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The world’s most advanced data capability, helping clients transform their data into domain specific contexts that drive deep decision intelligence</a:t>
            </a:r>
            <a:endParaRPr kumimoji="0" lang="en-US" sz="1400" b="1" i="1" u="none" strike="noStrike" kern="1200" cap="none" spc="0" normalizeH="0" baseline="0" noProof="0">
              <a:ln>
                <a:noFill/>
              </a:ln>
              <a:solidFill>
                <a:srgbClr val="BE82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3" name="Text 36">
            <a:extLst>
              <a:ext uri="{FF2B5EF4-FFF2-40B4-BE49-F238E27FC236}">
                <a16:creationId xmlns:a16="http://schemas.microsoft.com/office/drawing/2014/main" id="{5C25ED2F-10B0-A86D-7043-67A651F95E6C}"/>
              </a:ext>
            </a:extLst>
          </p:cNvPr>
          <p:cNvSpPr/>
          <p:nvPr/>
        </p:nvSpPr>
        <p:spPr>
          <a:xfrm>
            <a:off x="6428257" y="3438735"/>
            <a:ext cx="2327350" cy="1071567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FSI - model risk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Enterprise - shadow AI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Multi-cloud compliance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500+ model estate ops</a:t>
            </a:r>
          </a:p>
        </p:txBody>
      </p:sp>
      <p:sp>
        <p:nvSpPr>
          <p:cNvPr id="85" name="Text 38">
            <a:extLst>
              <a:ext uri="{FF2B5EF4-FFF2-40B4-BE49-F238E27FC236}">
                <a16:creationId xmlns:a16="http://schemas.microsoft.com/office/drawing/2014/main" id="{C51A46E8-2E3F-99F2-2947-2F0581B1285A}"/>
              </a:ext>
            </a:extLst>
          </p:cNvPr>
          <p:cNvSpPr/>
          <p:nvPr/>
        </p:nvSpPr>
        <p:spPr>
          <a:xfrm>
            <a:off x="6355688" y="5704257"/>
            <a:ext cx="2472488" cy="927049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Context layer architecture | Ontology engineering | Confidential Compute &amp; Private Preserving Technology | Synthetic data generation for regulated industries </a:t>
            </a:r>
          </a:p>
        </p:txBody>
      </p:sp>
      <p:sp>
        <p:nvSpPr>
          <p:cNvPr id="86" name="Shape 39">
            <a:extLst>
              <a:ext uri="{FF2B5EF4-FFF2-40B4-BE49-F238E27FC236}">
                <a16:creationId xmlns:a16="http://schemas.microsoft.com/office/drawing/2014/main" id="{6A60F26F-C435-6659-6E1E-0F9C43AF96D7}"/>
              </a:ext>
            </a:extLst>
          </p:cNvPr>
          <p:cNvSpPr/>
          <p:nvPr/>
        </p:nvSpPr>
        <p:spPr>
          <a:xfrm>
            <a:off x="9101726" y="1063524"/>
            <a:ext cx="2709274" cy="5666460"/>
          </a:xfrm>
          <a:prstGeom prst="rect">
            <a:avLst/>
          </a:prstGeom>
          <a:solidFill>
            <a:srgbClr val="0E0E1A">
              <a:alpha val="85000"/>
            </a:srgbClr>
          </a:solidFill>
          <a:ln w="9525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7" name="Shape 40">
            <a:extLst>
              <a:ext uri="{FF2B5EF4-FFF2-40B4-BE49-F238E27FC236}">
                <a16:creationId xmlns:a16="http://schemas.microsoft.com/office/drawing/2014/main" id="{41FFAB6B-FA3D-57CB-E207-D3A75A6E390C}"/>
              </a:ext>
            </a:extLst>
          </p:cNvPr>
          <p:cNvSpPr/>
          <p:nvPr/>
        </p:nvSpPr>
        <p:spPr>
          <a:xfrm>
            <a:off x="9101726" y="1063524"/>
            <a:ext cx="2709274" cy="64100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460073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9" name="Text 42">
            <a:extLst>
              <a:ext uri="{FF2B5EF4-FFF2-40B4-BE49-F238E27FC236}">
                <a16:creationId xmlns:a16="http://schemas.microsoft.com/office/drawing/2014/main" id="{F1DF7C43-EF4D-65CF-4A42-E81AE2C4C4B3}"/>
              </a:ext>
            </a:extLst>
          </p:cNvPr>
          <p:cNvSpPr/>
          <p:nvPr/>
        </p:nvSpPr>
        <p:spPr>
          <a:xfrm>
            <a:off x="9292688" y="1184465"/>
            <a:ext cx="2327350" cy="512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Supply Chain AI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0" name="Text 43">
            <a:extLst>
              <a:ext uri="{FF2B5EF4-FFF2-40B4-BE49-F238E27FC236}">
                <a16:creationId xmlns:a16="http://schemas.microsoft.com/office/drawing/2014/main" id="{EEA52DDE-A0C8-D064-E151-8EFFF14A0251}"/>
              </a:ext>
            </a:extLst>
          </p:cNvPr>
          <p:cNvSpPr/>
          <p:nvPr/>
        </p:nvSpPr>
        <p:spPr>
          <a:xfrm>
            <a:off x="9164703" y="1857316"/>
            <a:ext cx="2592000" cy="6153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Build the world’s deepest Supply Chain capability, combining elite, globally connected talent &amp; IP to drive exponential client value</a:t>
            </a:r>
            <a:endParaRPr kumimoji="0" lang="en-US" sz="1400" b="1" i="1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93" name="Text 46">
            <a:extLst>
              <a:ext uri="{FF2B5EF4-FFF2-40B4-BE49-F238E27FC236}">
                <a16:creationId xmlns:a16="http://schemas.microsoft.com/office/drawing/2014/main" id="{AA2AE0A6-8F6F-5A6E-D7FE-9911EAC5F1B7}"/>
              </a:ext>
            </a:extLst>
          </p:cNvPr>
          <p:cNvSpPr/>
          <p:nvPr/>
        </p:nvSpPr>
        <p:spPr>
          <a:xfrm>
            <a:off x="9292688" y="3438735"/>
            <a:ext cx="2327350" cy="1071567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182563" marR="0" lvl="1" indent="-1825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Hi Tech and Manufacturing</a:t>
            </a:r>
          </a:p>
          <a:p>
            <a:pPr marL="182563" marR="0" lvl="1" indent="-1825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Retail - Agentic Commerce</a:t>
            </a:r>
          </a:p>
          <a:p>
            <a:pPr marL="182563" marR="0" lvl="1" indent="-1825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Infrastructure and capital projects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Char char="•"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95" name="Text 48">
            <a:extLst>
              <a:ext uri="{FF2B5EF4-FFF2-40B4-BE49-F238E27FC236}">
                <a16:creationId xmlns:a16="http://schemas.microsoft.com/office/drawing/2014/main" id="{F9C8B6C0-92A7-F38A-D8E5-A53412D67FA2}"/>
              </a:ext>
            </a:extLst>
          </p:cNvPr>
          <p:cNvSpPr/>
          <p:nvPr/>
        </p:nvSpPr>
        <p:spPr>
          <a:xfrm>
            <a:off x="9283648" y="5621003"/>
            <a:ext cx="2472488" cy="927049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A100FF">
                    <a:lumMod val="20000"/>
                    <a:lumOff val="80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Cognitive SC&amp;E systems – Self optimizing |  Digital twins and predictive simulation | Multi-tier supplier intelligence</a:t>
            </a: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DCFBD0CE-F457-0D96-6C2D-C7FC09FFD908}"/>
              </a:ext>
            </a:extLst>
          </p:cNvPr>
          <p:cNvSpPr/>
          <p:nvPr/>
        </p:nvSpPr>
        <p:spPr>
          <a:xfrm rot="16200000">
            <a:off x="-466879" y="3710075"/>
            <a:ext cx="1526540" cy="4240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1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INDUSTRY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1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1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(where applicable)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1B50BA42-AF2E-05CD-2540-86200ACA2E45}"/>
              </a:ext>
            </a:extLst>
          </p:cNvPr>
          <p:cNvSpPr/>
          <p:nvPr/>
        </p:nvSpPr>
        <p:spPr>
          <a:xfrm rot="16200000">
            <a:off x="-239229" y="4870823"/>
            <a:ext cx="977010" cy="2625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15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FUNCTION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15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FOCUS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Text 16">
            <a:extLst>
              <a:ext uri="{FF2B5EF4-FFF2-40B4-BE49-F238E27FC236}">
                <a16:creationId xmlns:a16="http://schemas.microsoft.com/office/drawing/2014/main" id="{3950F341-92C5-A82A-7FDC-70F7C37DBD50}"/>
              </a:ext>
            </a:extLst>
          </p:cNvPr>
          <p:cNvSpPr/>
          <p:nvPr/>
        </p:nvSpPr>
        <p:spPr>
          <a:xfrm>
            <a:off x="688857" y="4713389"/>
            <a:ext cx="2327350" cy="6741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CCCCDD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Workflow automation  |  Human-AI handoff  |  Agent guardrails</a:t>
            </a:r>
          </a:p>
        </p:txBody>
      </p:sp>
      <p:sp>
        <p:nvSpPr>
          <p:cNvPr id="8" name="Text 26">
            <a:extLst>
              <a:ext uri="{FF2B5EF4-FFF2-40B4-BE49-F238E27FC236}">
                <a16:creationId xmlns:a16="http://schemas.microsoft.com/office/drawing/2014/main" id="{3C8AD141-47CE-2A5E-3949-DFDEE4C4BA5F}"/>
              </a:ext>
            </a:extLst>
          </p:cNvPr>
          <p:cNvSpPr/>
          <p:nvPr/>
        </p:nvSpPr>
        <p:spPr>
          <a:xfrm>
            <a:off x="3553288" y="4402475"/>
            <a:ext cx="2327350" cy="98511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CCCCDD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Safety ops and FinOps  |  Sovereign AI and multi-cloud  |  Infrastructure as Code  |  Policy as Code (OPA)  |  Agent assurance  |  AI managed services  |  Human + digital workforce</a:t>
            </a:r>
          </a:p>
        </p:txBody>
      </p:sp>
      <p:sp>
        <p:nvSpPr>
          <p:cNvPr id="9" name="Text 36">
            <a:extLst>
              <a:ext uri="{FF2B5EF4-FFF2-40B4-BE49-F238E27FC236}">
                <a16:creationId xmlns:a16="http://schemas.microsoft.com/office/drawing/2014/main" id="{75DEBC07-1832-D03E-F56B-62B9687A0DCD}"/>
              </a:ext>
            </a:extLst>
          </p:cNvPr>
          <p:cNvSpPr/>
          <p:nvPr/>
        </p:nvSpPr>
        <p:spPr>
          <a:xfrm>
            <a:off x="6417719" y="4713389"/>
            <a:ext cx="2327350" cy="6741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CCCCDD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Semantic layer  |  Multimodal Knowledge graphs  |  Data migration | Ontology Engineering</a:t>
            </a:r>
          </a:p>
        </p:txBody>
      </p:sp>
      <p:sp>
        <p:nvSpPr>
          <p:cNvPr id="10" name="Text 46">
            <a:extLst>
              <a:ext uri="{FF2B5EF4-FFF2-40B4-BE49-F238E27FC236}">
                <a16:creationId xmlns:a16="http://schemas.microsoft.com/office/drawing/2014/main" id="{EA85020B-C461-3F31-8698-85C5DC663B7C}"/>
              </a:ext>
            </a:extLst>
          </p:cNvPr>
          <p:cNvSpPr/>
          <p:nvPr/>
        </p:nvSpPr>
        <p:spPr>
          <a:xfrm>
            <a:off x="9282150" y="4713389"/>
            <a:ext cx="2327350" cy="6741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CCCCDD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Engineering &amp; R&amp;D |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CCCCDD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Sourcing and Procurement  |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CCCCDD"/>
                </a:solidFill>
                <a:effectLst/>
                <a:uLnTx/>
                <a:uFillTx/>
                <a:latin typeface="Graphik"/>
                <a:ea typeface="Calibri" pitchFamily="34" charset="-122"/>
                <a:cs typeface="Calibri" pitchFamily="34" charset="-120"/>
              </a:rPr>
              <a:t>Planning, Fulfillment and Service Management  |  SC&amp;E Value Chain Reinvention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CCCCDD"/>
              </a:solidFill>
              <a:effectLst/>
              <a:uLnTx/>
              <a:uFillTx/>
              <a:latin typeface="Graphik"/>
              <a:ea typeface="Calibri" pitchFamily="34" charset="-122"/>
              <a:cs typeface="Calibri" pitchFamily="34" charset="-12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54EA89C-4D3E-D8A9-5225-49AAB2DA7C64}"/>
              </a:ext>
            </a:extLst>
          </p:cNvPr>
          <p:cNvCxnSpPr>
            <a:cxnSpLocks/>
          </p:cNvCxnSpPr>
          <p:nvPr/>
        </p:nvCxnSpPr>
        <p:spPr>
          <a:xfrm>
            <a:off x="381000" y="4662171"/>
            <a:ext cx="2592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rgbClr val="FFC000"/>
                </a:gs>
                <a:gs pos="48000">
                  <a:srgbClr val="FFC000"/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D2027B-45FE-3F82-1E7A-A670AA22262D}"/>
              </a:ext>
            </a:extLst>
          </p:cNvPr>
          <p:cNvCxnSpPr>
            <a:cxnSpLocks/>
          </p:cNvCxnSpPr>
          <p:nvPr/>
        </p:nvCxnSpPr>
        <p:spPr>
          <a:xfrm>
            <a:off x="3299176" y="4285006"/>
            <a:ext cx="2592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rgbClr val="66CCFF"/>
                </a:gs>
                <a:gs pos="48000">
                  <a:srgbClr val="66CCFF"/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E34591-F0BA-02B0-140D-F30259FFEE84}"/>
              </a:ext>
            </a:extLst>
          </p:cNvPr>
          <p:cNvCxnSpPr>
            <a:cxnSpLocks/>
          </p:cNvCxnSpPr>
          <p:nvPr/>
        </p:nvCxnSpPr>
        <p:spPr>
          <a:xfrm>
            <a:off x="6273000" y="4643054"/>
            <a:ext cx="2592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7EF465B-9200-0811-75F0-C3D8C79C0E17}"/>
              </a:ext>
            </a:extLst>
          </p:cNvPr>
          <p:cNvCxnSpPr>
            <a:cxnSpLocks/>
          </p:cNvCxnSpPr>
          <p:nvPr/>
        </p:nvCxnSpPr>
        <p:spPr>
          <a:xfrm>
            <a:off x="9164703" y="4444698"/>
            <a:ext cx="2592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rgbClr val="92D050"/>
                </a:gs>
                <a:gs pos="48000">
                  <a:srgbClr val="92D050"/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D1CE2B-48FE-E2A3-E849-8B640D0D3EE1}"/>
              </a:ext>
            </a:extLst>
          </p:cNvPr>
          <p:cNvCxnSpPr>
            <a:cxnSpLocks/>
          </p:cNvCxnSpPr>
          <p:nvPr/>
        </p:nvCxnSpPr>
        <p:spPr>
          <a:xfrm>
            <a:off x="426864" y="5586778"/>
            <a:ext cx="2592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rgbClr val="FFC000"/>
                </a:gs>
                <a:gs pos="48000">
                  <a:srgbClr val="FFC000"/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FD096EC-745E-AF18-06CC-74E350E7DF8A}"/>
              </a:ext>
            </a:extLst>
          </p:cNvPr>
          <p:cNvCxnSpPr>
            <a:cxnSpLocks/>
          </p:cNvCxnSpPr>
          <p:nvPr/>
        </p:nvCxnSpPr>
        <p:spPr>
          <a:xfrm>
            <a:off x="3372864" y="5566229"/>
            <a:ext cx="2592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rgbClr val="66CCFF"/>
                </a:gs>
                <a:gs pos="48000">
                  <a:srgbClr val="66CCFF"/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F160B58-A2F1-8E0E-85D8-09C80175BC5F}"/>
              </a:ext>
            </a:extLst>
          </p:cNvPr>
          <p:cNvCxnSpPr>
            <a:cxnSpLocks/>
          </p:cNvCxnSpPr>
          <p:nvPr/>
        </p:nvCxnSpPr>
        <p:spPr>
          <a:xfrm>
            <a:off x="6318864" y="5567661"/>
            <a:ext cx="2592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219B8A-96E0-8CF7-822D-38A260070831}"/>
              </a:ext>
            </a:extLst>
          </p:cNvPr>
          <p:cNvCxnSpPr>
            <a:cxnSpLocks/>
          </p:cNvCxnSpPr>
          <p:nvPr/>
        </p:nvCxnSpPr>
        <p:spPr>
          <a:xfrm>
            <a:off x="9282150" y="5544540"/>
            <a:ext cx="2592000" cy="0"/>
          </a:xfrm>
          <a:prstGeom prst="line">
            <a:avLst/>
          </a:prstGeom>
          <a:ln w="6350">
            <a:gradFill flip="none" rotWithShape="1">
              <a:gsLst>
                <a:gs pos="0">
                  <a:srgbClr val="000000"/>
                </a:gs>
                <a:gs pos="41000">
                  <a:srgbClr val="92D050"/>
                </a:gs>
                <a:gs pos="48000">
                  <a:srgbClr val="92D050"/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782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4A9A95-8D33-8C42-5EB7-0C24982D3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7526F-BA85-34F4-B3A9-170DAF44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307777"/>
          </a:xfrm>
        </p:spPr>
        <p:txBody>
          <a:bodyPr/>
          <a:lstStyle/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chemeClr val="bg1"/>
                </a:solidFill>
              </a:rPr>
              <a:t>Target market announcements and Next Steps- Q1FY27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5DCCE5-77D8-9CAD-7327-48DCF7347339}"/>
              </a:ext>
            </a:extLst>
          </p:cNvPr>
          <p:cNvSpPr txBox="1"/>
          <p:nvPr/>
        </p:nvSpPr>
        <p:spPr>
          <a:xfrm>
            <a:off x="740662" y="6477000"/>
            <a:ext cx="6976873" cy="4920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000" noProof="0">
                <a:solidFill>
                  <a:schemeClr val="bg1"/>
                </a:solidFill>
              </a:rPr>
              <a:t>*TBC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94B2A7B-075A-A7AC-39DB-B862D96A4BB3}"/>
              </a:ext>
            </a:extLst>
          </p:cNvPr>
          <p:cNvSpPr txBox="1"/>
          <p:nvPr/>
        </p:nvSpPr>
        <p:spPr>
          <a:xfrm>
            <a:off x="500821" y="2120056"/>
            <a:ext cx="36852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rPr lang="en-US" sz="1600" dirty="0"/>
              <a:t>Seven</a:t>
            </a:r>
            <a:r>
              <a:rPr sz="1600" dirty="0"/>
              <a:t> Advanced AI Competency Centers with </a:t>
            </a:r>
            <a:r>
              <a:rPr lang="en-GB" sz="1600" dirty="0"/>
              <a:t>5</a:t>
            </a:r>
            <a:r>
              <a:rPr sz="1600" dirty="0"/>
              <a:t>,000</a:t>
            </a:r>
            <a:r>
              <a:rPr lang="en-US" sz="1600" dirty="0"/>
              <a:t>*</a:t>
            </a:r>
            <a:r>
              <a:rPr sz="1600" dirty="0"/>
              <a:t> credentialled AI specialists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48B175-FDAE-188D-6473-A8145EE3D565}"/>
              </a:ext>
            </a:extLst>
          </p:cNvPr>
          <p:cNvSpPr txBox="1"/>
          <p:nvPr/>
        </p:nvSpPr>
        <p:spPr>
          <a:xfrm>
            <a:off x="7073689" y="1157583"/>
            <a:ext cx="3084436" cy="31459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2400" b="1" dirty="0">
                <a:solidFill>
                  <a:schemeClr val="accent6"/>
                </a:solidFill>
              </a:rPr>
              <a:t>Key Next Steps</a:t>
            </a:r>
            <a:endParaRPr lang="en-US" sz="2400" b="1" noProof="0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EA16FF-14D2-587C-123C-B96525C215E6}"/>
              </a:ext>
            </a:extLst>
          </p:cNvPr>
          <p:cNvSpPr txBox="1"/>
          <p:nvPr/>
        </p:nvSpPr>
        <p:spPr>
          <a:xfrm>
            <a:off x="500821" y="1195246"/>
            <a:ext cx="6325836" cy="31459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2400" b="1" noProof="0">
                <a:solidFill>
                  <a:schemeClr val="accent6"/>
                </a:solidFill>
              </a:rPr>
              <a:t>Announcements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6BBC3-2D47-B4DB-0E11-0A19A830C6C1}"/>
              </a:ext>
            </a:extLst>
          </p:cNvPr>
          <p:cNvSpPr txBox="1"/>
          <p:nvPr/>
        </p:nvSpPr>
        <p:spPr>
          <a:xfrm>
            <a:off x="6932356" y="2120056"/>
            <a:ext cx="41841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+mj-lt"/>
              <a:buAutoNum type="arabicPeriod"/>
              <a:defRPr sz="2000">
                <a:solidFill>
                  <a:srgbClr val="FFFFFF"/>
                </a:solidFill>
              </a:defRPr>
            </a:pPr>
            <a:r>
              <a:rPr lang="en-US" sz="1600" dirty="0"/>
              <a:t>Secure funding approvals for FY26Q4 and FY27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  <a:defRPr sz="2000">
                <a:solidFill>
                  <a:srgbClr val="FFFFFF"/>
                </a:solidFill>
              </a:defRPr>
            </a:pPr>
            <a:r>
              <a:rPr lang="en-US" sz="1600" dirty="0"/>
              <a:t>Secure RPs final approval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  <a:defRPr sz="2000">
                <a:solidFill>
                  <a:srgbClr val="FFFFFF"/>
                </a:solidFill>
              </a:defRPr>
            </a:pPr>
            <a:r>
              <a:rPr lang="en-US" sz="1600" dirty="0"/>
              <a:t>Align plan and secure approval from Kaushal, Manish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  <a:defRPr sz="2000">
                <a:solidFill>
                  <a:srgbClr val="FFFFFF"/>
                </a:solidFill>
              </a:defRPr>
            </a:pPr>
            <a:r>
              <a:rPr lang="en-US" sz="1600" dirty="0"/>
              <a:t>Proceed with </a:t>
            </a:r>
            <a:r>
              <a:rPr lang="en-US" sz="1600" dirty="0">
                <a:solidFill>
                  <a:schemeClr val="bg1"/>
                </a:solidFill>
              </a:rPr>
              <a:t>execution plan</a:t>
            </a:r>
            <a:endParaRPr sz="1600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AA2C60-8471-31DB-348B-0231441DDC3C}"/>
              </a:ext>
            </a:extLst>
          </p:cNvPr>
          <p:cNvCxnSpPr>
            <a:cxnSpLocks/>
          </p:cNvCxnSpPr>
          <p:nvPr/>
        </p:nvCxnSpPr>
        <p:spPr>
          <a:xfrm rot="5400000">
            <a:off x="3362714" y="3835462"/>
            <a:ext cx="3989045" cy="0"/>
          </a:xfrm>
          <a:prstGeom prst="line">
            <a:avLst/>
          </a:prstGeom>
          <a:ln w="12700">
            <a:gradFill flip="none" rotWithShape="1">
              <a:gsLst>
                <a:gs pos="0">
                  <a:srgbClr val="000000"/>
                </a:gs>
                <a:gs pos="62500">
                  <a:srgbClr val="F476B2"/>
                </a:gs>
                <a:gs pos="51000">
                  <a:srgbClr val="FFC000"/>
                </a:gs>
                <a:gs pos="38500">
                  <a:srgbClr val="F476B2"/>
                </a:gs>
                <a:gs pos="22000">
                  <a:schemeClr val="accent1">
                    <a:lumMod val="45000"/>
                    <a:lumOff val="55000"/>
                  </a:schemeClr>
                </a:gs>
                <a:gs pos="79000">
                  <a:schemeClr val="accent1">
                    <a:lumMod val="45000"/>
                    <a:lumOff val="55000"/>
                  </a:schemeClr>
                </a:gs>
                <a:gs pos="100000">
                  <a:srgbClr val="000000"/>
                </a:gs>
              </a:gsLst>
              <a:lin ang="6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0637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Insights and Intelligence Services_Feb 2023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InsightsAndIntelligenceFeb2023" id="{1A14ECA7-454D-4048-946E-1857394E40EF}" vid="{6A64E448-EFFC-40B8-9313-BAE4FC7E451A}"/>
    </a:ext>
  </a:extLst>
</a:theme>
</file>

<file path=ppt/theme/theme2.xml><?xml version="1.0" encoding="utf-8"?>
<a:theme xmlns:a="http://schemas.openxmlformats.org/drawingml/2006/main" name="2_Insights and Intelligence Services_Feb 2023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InsightsAndIntelligenceFeb2023" id="{1A14ECA7-454D-4048-946E-1857394E40EF}" vid="{6A64E448-EFFC-40B8-9313-BAE4FC7E451A}"/>
    </a:ext>
  </a:extLst>
</a:theme>
</file>

<file path=ppt/theme/theme3.xml><?xml version="1.0" encoding="utf-8"?>
<a:theme xmlns:a="http://schemas.openxmlformats.org/drawingml/2006/main" name="1_Innovation Dark Mode">
  <a:themeElements>
    <a:clrScheme name="Accenture Innovation 2025">
      <a:dk1>
        <a:srgbClr val="000000"/>
      </a:dk1>
      <a:lt1>
        <a:srgbClr val="FFFFFF"/>
      </a:lt1>
      <a:dk2>
        <a:srgbClr val="240F46"/>
      </a:dk2>
      <a:lt2>
        <a:srgbClr val="E8E8E8"/>
      </a:lt2>
      <a:accent1>
        <a:srgbClr val="00FFFF"/>
      </a:accent1>
      <a:accent2>
        <a:srgbClr val="FF50A0"/>
      </a:accent2>
      <a:accent3>
        <a:srgbClr val="DCAFFF"/>
      </a:accent3>
      <a:accent4>
        <a:srgbClr val="903FFF"/>
      </a:accent4>
      <a:accent5>
        <a:srgbClr val="5624A0"/>
      </a:accent5>
      <a:accent6>
        <a:srgbClr val="240F46"/>
      </a:accent6>
      <a:hlink>
        <a:srgbClr val="903FFF"/>
      </a:hlink>
      <a:folHlink>
        <a:srgbClr val="460073"/>
      </a:folHlink>
    </a:clrScheme>
    <a:fontScheme name="Graphik">
      <a:majorFont>
        <a:latin typeface="Graphik Bold"/>
        <a:ea typeface=""/>
        <a:cs typeface=""/>
      </a:majorFont>
      <a:minorFont>
        <a:latin typeface="Graphik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Accenture 2020">
    <a:dk1>
      <a:srgbClr val="000000"/>
    </a:dk1>
    <a:lt1>
      <a:srgbClr val="FFFFFF"/>
    </a:lt1>
    <a:dk2>
      <a:srgbClr val="96968C"/>
    </a:dk2>
    <a:lt2>
      <a:srgbClr val="E6E6DC"/>
    </a:lt2>
    <a:accent1>
      <a:srgbClr val="A100FF"/>
    </a:accent1>
    <a:accent2>
      <a:srgbClr val="7500C0"/>
    </a:accent2>
    <a:accent3>
      <a:srgbClr val="460073"/>
    </a:accent3>
    <a:accent4>
      <a:srgbClr val="B455AA"/>
    </a:accent4>
    <a:accent5>
      <a:srgbClr val="BE82FF"/>
    </a:accent5>
    <a:accent6>
      <a:srgbClr val="DCAFFF"/>
    </a:accent6>
    <a:hlink>
      <a:srgbClr val="A100FF"/>
    </a:hlink>
    <a:folHlink>
      <a:srgbClr val="7500C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79798b-6065-45e8-8244-53aace04b01a">
      <Terms xmlns="http://schemas.microsoft.com/office/infopath/2007/PartnerControls"/>
    </lcf76f155ced4ddcb4097134ff3c332f>
    <TaxCatchAll xmlns="d55f0153-66db-416d-9226-70d91d60692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173033AE694A4C92ED1A2F093E2C68" ma:contentTypeVersion="11" ma:contentTypeDescription="Create a new document." ma:contentTypeScope="" ma:versionID="4f7263b8ed09f936d6a0c9d701a10775">
  <xsd:schema xmlns:xsd="http://www.w3.org/2001/XMLSchema" xmlns:xs="http://www.w3.org/2001/XMLSchema" xmlns:p="http://schemas.microsoft.com/office/2006/metadata/properties" xmlns:ns2="c779798b-6065-45e8-8244-53aace04b01a" xmlns:ns3="d55f0153-66db-416d-9226-70d91d606925" targetNamespace="http://schemas.microsoft.com/office/2006/metadata/properties" ma:root="true" ma:fieldsID="511ded29eabbfc7fa50a9f537885d282" ns2:_="" ns3:_="">
    <xsd:import namespace="c779798b-6065-45e8-8244-53aace04b01a"/>
    <xsd:import namespace="d55f0153-66db-416d-9226-70d91d6069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79798b-6065-45e8-8244-53aace04b0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5f0153-66db-416d-9226-70d91d60692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125a6d-7565-470d-95d7-16ee4528570b}" ma:internalName="TaxCatchAll" ma:showField="CatchAllData" ma:web="d55f0153-66db-416d-9226-70d91d6069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0BE176-0D9F-43D3-9DEA-4A27806DFC9E}">
  <ds:schemaRefs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c779798b-6065-45e8-8244-53aace04b01a"/>
    <ds:schemaRef ds:uri="http://schemas.microsoft.com/office/infopath/2007/PartnerControls"/>
    <ds:schemaRef ds:uri="d55f0153-66db-416d-9226-70d91d60692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ACE7B32-1927-46D5-B8DB-71F3BA5484FF}">
  <ds:schemaRefs>
    <ds:schemaRef ds:uri="c779798b-6065-45e8-8244-53aace04b01a"/>
    <ds:schemaRef ds:uri="d55f0153-66db-416d-9226-70d91d60692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73D98D4-ED89-41E6-BFA2-F83699747C7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4735</Words>
  <Application>Microsoft Office PowerPoint</Application>
  <PresentationFormat>Widescreen</PresentationFormat>
  <Paragraphs>780</Paragraphs>
  <Slides>34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54" baseType="lpstr">
      <vt:lpstr>Aptos</vt:lpstr>
      <vt:lpstr>Arial</vt:lpstr>
      <vt:lpstr>Calibri</vt:lpstr>
      <vt:lpstr>Graphik</vt:lpstr>
      <vt:lpstr>Graphik Bold</vt:lpstr>
      <vt:lpstr>Graphik Extralight</vt:lpstr>
      <vt:lpstr>Graphik Light</vt:lpstr>
      <vt:lpstr>Graphik Regular</vt:lpstr>
      <vt:lpstr>Graphik Semibold</vt:lpstr>
      <vt:lpstr>Graphik-Light</vt:lpstr>
      <vt:lpstr>GRAPHIK-MEDIUM</vt:lpstr>
      <vt:lpstr>GRAPHIK-SEMIBOLD</vt:lpstr>
      <vt:lpstr>GRAPHIK-SEMIBOLD</vt:lpstr>
      <vt:lpstr>GT Sectra Fine</vt:lpstr>
      <vt:lpstr>GT Sectra Fine Rg</vt:lpstr>
      <vt:lpstr>System Font</vt:lpstr>
      <vt:lpstr>Insights and Intelligence Services_Feb 2023</vt:lpstr>
      <vt:lpstr>2_Insights and Intelligence Services_Feb 2023</vt:lpstr>
      <vt:lpstr>1_Innovation Dark Mode</vt:lpstr>
      <vt:lpstr>think-cell Slide</vt:lpstr>
      <vt:lpstr>Advanced AI Competency center – Draft Charter</vt:lpstr>
      <vt:lpstr>Contents</vt:lpstr>
      <vt:lpstr>Context: Advanced AI competency centers – why &amp; why now?</vt:lpstr>
      <vt:lpstr>What will these centers drive?</vt:lpstr>
      <vt:lpstr>PowerPoint Presentation</vt:lpstr>
      <vt:lpstr>Globally connected across three dimensions, with an operating model that drives resource fungibility based on demand</vt:lpstr>
      <vt:lpstr>What the centers unlock for Accenture</vt:lpstr>
      <vt:lpstr>What will the centers be known for? Genuinely unsolved barriers to AI scale that require enterprise domain depth to research</vt:lpstr>
      <vt:lpstr>Target market announcements and Next Steps- Q1FY27</vt:lpstr>
      <vt:lpstr>Charter Deep Dive : Supply Chain &amp; Engineering </vt:lpstr>
      <vt:lpstr>“Build the world’s deepest Supply Chain capability, combining elite, globally connected talent &amp; IP to drive exponential client value”</vt:lpstr>
      <vt:lpstr>What will clients call us for?</vt:lpstr>
      <vt:lpstr>Ecosystem-embedded AI assets built for industrial-scale outcomes</vt:lpstr>
      <vt:lpstr>Appendix</vt:lpstr>
      <vt:lpstr>We have initiated interlocks with RPs for the phase 1 centers (2 in a box alignment)</vt:lpstr>
      <vt:lpstr>AAICC - Plan and Key Milestones</vt:lpstr>
      <vt:lpstr>Competency centers will be supported by 5000* frontier AI experts with domain specialization </vt:lpstr>
      <vt:lpstr>Charter Deep Dive : Advanced Data </vt:lpstr>
      <vt:lpstr>“The world’s most advanced data capability, helping clients transform their data into domain specific contexts that drive deep decision intelligence”</vt:lpstr>
      <vt:lpstr>What will clients call us for?</vt:lpstr>
      <vt:lpstr>Ecosystem-embedded AI assets built for industrial-scale outcomes</vt:lpstr>
      <vt:lpstr>PowerPoint Presentation</vt:lpstr>
      <vt:lpstr>Charter Deep Dive : Agentic AI </vt:lpstr>
      <vt:lpstr>“The most capable enterprise agentic AI practice - globally connected, rapidly deployable to make autonomous operations real at scale"</vt:lpstr>
      <vt:lpstr>What will we be famous for?</vt:lpstr>
      <vt:lpstr>Ecosystem-embedded AI assets built for industrial-scale outcomes</vt:lpstr>
      <vt:lpstr>PowerPoint Presentation</vt:lpstr>
      <vt:lpstr>Charter Deep Dive : AI Infrastructure and Governance</vt:lpstr>
      <vt:lpstr>AI Infrastructure &amp; Governance AAICC | Target Ambition</vt:lpstr>
      <vt:lpstr>Charter Deep Dive : Finance</vt:lpstr>
      <vt:lpstr>PowerPoint Presentation</vt:lpstr>
      <vt:lpstr>PowerPoint Presentation</vt:lpstr>
      <vt:lpstr>What will clients call us for?</vt:lpstr>
      <vt:lpstr>“Build the world’s deepest AI Finance capability, combining elite, globally connected talent &amp; IP to drive exponential client value”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Gupta, Soumya</dc:creator>
  <cp:lastModifiedBy>Whiting, Brant</cp:lastModifiedBy>
  <cp:revision>4</cp:revision>
  <dcterms:created xsi:type="dcterms:W3CDTF">2026-02-17T07:04:08Z</dcterms:created>
  <dcterms:modified xsi:type="dcterms:W3CDTF">2026-05-28T17:14:11Z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0x0101008F173033AE694A4C92ED1A2F093E2C68</vt:lpwstr>
  </property>
  <property fmtid="{D5CDD505-2E9C-101B-9397-08002B2CF9AE}" pid="3" name="MediaServiceImageTags">
    <vt:lpwstr/>
  </property>
</Properties>
</file>